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77" r:id="rId3"/>
    <p:sldId id="266" r:id="rId4"/>
    <p:sldId id="258" r:id="rId5"/>
    <p:sldId id="267" r:id="rId6"/>
    <p:sldId id="268" r:id="rId7"/>
    <p:sldId id="269" r:id="rId8"/>
    <p:sldId id="261" r:id="rId9"/>
    <p:sldId id="259" r:id="rId10"/>
    <p:sldId id="282" r:id="rId11"/>
    <p:sldId id="260" r:id="rId12"/>
    <p:sldId id="271" r:id="rId13"/>
    <p:sldId id="272" r:id="rId14"/>
    <p:sldId id="273" r:id="rId15"/>
    <p:sldId id="274" r:id="rId16"/>
    <p:sldId id="275" r:id="rId17"/>
    <p:sldId id="276" r:id="rId18"/>
    <p:sldId id="278" r:id="rId19"/>
    <p:sldId id="279" r:id="rId20"/>
    <p:sldId id="280" r:id="rId21"/>
    <p:sldId id="264" r:id="rId22"/>
    <p:sldId id="263" r:id="rId23"/>
    <p:sldId id="2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682FC-BD1F-42E5-9442-FF3A35807E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637A02B-0C92-4210-B490-DC4A9CE2AA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93C5E17-84EC-4AE9-A6B0-183B2732E0D6}"/>
              </a:ext>
            </a:extLst>
          </p:cNvPr>
          <p:cNvSpPr>
            <a:spLocks noGrp="1"/>
          </p:cNvSpPr>
          <p:nvPr>
            <p:ph type="dt" sz="half" idx="10"/>
          </p:nvPr>
        </p:nvSpPr>
        <p:spPr/>
        <p:txBody>
          <a:bodyPr/>
          <a:lstStyle/>
          <a:p>
            <a:fld id="{48A87A34-81AB-432B-8DAE-1953F412C126}" type="datetimeFigureOut">
              <a:rPr lang="en-US" smtClean="0"/>
              <a:t>12/9/2021</a:t>
            </a:fld>
            <a:endParaRPr lang="en-US"/>
          </a:p>
        </p:txBody>
      </p:sp>
      <p:sp>
        <p:nvSpPr>
          <p:cNvPr id="5" name="Footer Placeholder 4">
            <a:extLst>
              <a:ext uri="{FF2B5EF4-FFF2-40B4-BE49-F238E27FC236}">
                <a16:creationId xmlns:a16="http://schemas.microsoft.com/office/drawing/2014/main" id="{B5405DC8-16F4-4B14-9864-727927F99C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4DC251-4E37-4BCC-9F8C-8C2E86E91D0B}"/>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83663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4CC99-E1A7-4188-80FB-CDAA7F659C1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456A70-7289-43FE-ADD0-A74F232FC7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1079F0F-E89C-4743-8092-72F0C37CCA30}"/>
              </a:ext>
            </a:extLst>
          </p:cNvPr>
          <p:cNvSpPr>
            <a:spLocks noGrp="1"/>
          </p:cNvSpPr>
          <p:nvPr>
            <p:ph type="dt" sz="half" idx="10"/>
          </p:nvPr>
        </p:nvSpPr>
        <p:spPr/>
        <p:txBody>
          <a:bodyPr/>
          <a:lstStyle/>
          <a:p>
            <a:fld id="{48A87A34-81AB-432B-8DAE-1953F412C126}" type="datetimeFigureOut">
              <a:rPr lang="en-US" smtClean="0"/>
              <a:t>12/9/2021</a:t>
            </a:fld>
            <a:endParaRPr lang="en-US"/>
          </a:p>
        </p:txBody>
      </p:sp>
      <p:sp>
        <p:nvSpPr>
          <p:cNvPr id="5" name="Footer Placeholder 4">
            <a:extLst>
              <a:ext uri="{FF2B5EF4-FFF2-40B4-BE49-F238E27FC236}">
                <a16:creationId xmlns:a16="http://schemas.microsoft.com/office/drawing/2014/main" id="{FCEB4BFC-0DD5-420B-AC9D-29E6BEA66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B1333C-C1F6-44C7-AECE-384EEFC32FAD}"/>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2490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907EEE-1883-4838-A2C4-F9FB5EFE14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513A660-8AFA-4E3A-BF9D-593DD01114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2CE7E0-9406-4048-8180-C13A79B67E4A}"/>
              </a:ext>
            </a:extLst>
          </p:cNvPr>
          <p:cNvSpPr>
            <a:spLocks noGrp="1"/>
          </p:cNvSpPr>
          <p:nvPr>
            <p:ph type="dt" sz="half" idx="10"/>
          </p:nvPr>
        </p:nvSpPr>
        <p:spPr/>
        <p:txBody>
          <a:bodyPr/>
          <a:lstStyle/>
          <a:p>
            <a:fld id="{48A87A34-81AB-432B-8DAE-1953F412C126}" type="datetimeFigureOut">
              <a:rPr lang="en-US" smtClean="0"/>
              <a:pPr/>
              <a:t>12/9/2021</a:t>
            </a:fld>
            <a:endParaRPr lang="en-US"/>
          </a:p>
        </p:txBody>
      </p:sp>
      <p:sp>
        <p:nvSpPr>
          <p:cNvPr id="5" name="Footer Placeholder 4">
            <a:extLst>
              <a:ext uri="{FF2B5EF4-FFF2-40B4-BE49-F238E27FC236}">
                <a16:creationId xmlns:a16="http://schemas.microsoft.com/office/drawing/2014/main" id="{9DC9353D-B08E-47AD-B131-E279B01935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D4C85-F6F7-4C4D-920D-A97470005B0E}"/>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58684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430D0-50E0-4FFA-AC7F-5769D1990A1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6D9626-97F7-45D7-B6A0-422CE6662E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240536-F65F-4CB2-A059-CB853BA4BA01}"/>
              </a:ext>
            </a:extLst>
          </p:cNvPr>
          <p:cNvSpPr>
            <a:spLocks noGrp="1"/>
          </p:cNvSpPr>
          <p:nvPr>
            <p:ph type="dt" sz="half" idx="10"/>
          </p:nvPr>
        </p:nvSpPr>
        <p:spPr/>
        <p:txBody>
          <a:bodyPr/>
          <a:lstStyle/>
          <a:p>
            <a:fld id="{48A87A34-81AB-432B-8DAE-1953F412C126}" type="datetimeFigureOut">
              <a:rPr lang="en-US" smtClean="0"/>
              <a:t>12/9/2021</a:t>
            </a:fld>
            <a:endParaRPr lang="en-US"/>
          </a:p>
        </p:txBody>
      </p:sp>
      <p:sp>
        <p:nvSpPr>
          <p:cNvPr id="5" name="Footer Placeholder 4">
            <a:extLst>
              <a:ext uri="{FF2B5EF4-FFF2-40B4-BE49-F238E27FC236}">
                <a16:creationId xmlns:a16="http://schemas.microsoft.com/office/drawing/2014/main" id="{91066F96-1010-4EB4-B6FB-BC4C0613B2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79FF0D-9CC1-4931-98AD-1902110B9B3A}"/>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89260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01F7E-C959-4C79-AE87-3D98A4A9F0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C6CC662-175C-4E1D-8109-D86B06A3BF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79A12-8074-4BFF-BA28-1079358113C0}"/>
              </a:ext>
            </a:extLst>
          </p:cNvPr>
          <p:cNvSpPr>
            <a:spLocks noGrp="1"/>
          </p:cNvSpPr>
          <p:nvPr>
            <p:ph type="dt" sz="half" idx="10"/>
          </p:nvPr>
        </p:nvSpPr>
        <p:spPr/>
        <p:txBody>
          <a:bodyPr/>
          <a:lstStyle/>
          <a:p>
            <a:fld id="{48A87A34-81AB-432B-8DAE-1953F412C126}" type="datetimeFigureOut">
              <a:rPr lang="en-US" smtClean="0"/>
              <a:pPr/>
              <a:t>12/9/2021</a:t>
            </a:fld>
            <a:endParaRPr lang="en-US"/>
          </a:p>
        </p:txBody>
      </p:sp>
      <p:sp>
        <p:nvSpPr>
          <p:cNvPr id="5" name="Footer Placeholder 4">
            <a:extLst>
              <a:ext uri="{FF2B5EF4-FFF2-40B4-BE49-F238E27FC236}">
                <a16:creationId xmlns:a16="http://schemas.microsoft.com/office/drawing/2014/main" id="{8BBDD79F-CBCA-4EFE-8E6F-D63A41DFB4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050606-46A1-4BC4-96D6-563DF6F51CC4}"/>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14497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08E27-064B-4313-8D9E-E516D60B353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DBDAE1-5CBF-4E1F-8F68-BBCB4C18C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1D4564B-B039-41E0-846F-862765C375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00E520F-87E4-423B-960D-9C702029EB74}"/>
              </a:ext>
            </a:extLst>
          </p:cNvPr>
          <p:cNvSpPr>
            <a:spLocks noGrp="1"/>
          </p:cNvSpPr>
          <p:nvPr>
            <p:ph type="dt" sz="half" idx="10"/>
          </p:nvPr>
        </p:nvSpPr>
        <p:spPr/>
        <p:txBody>
          <a:bodyPr/>
          <a:lstStyle/>
          <a:p>
            <a:fld id="{48A87A34-81AB-432B-8DAE-1953F412C126}" type="datetimeFigureOut">
              <a:rPr lang="en-US" smtClean="0"/>
              <a:t>12/9/2021</a:t>
            </a:fld>
            <a:endParaRPr lang="en-US"/>
          </a:p>
        </p:txBody>
      </p:sp>
      <p:sp>
        <p:nvSpPr>
          <p:cNvPr id="6" name="Footer Placeholder 5">
            <a:extLst>
              <a:ext uri="{FF2B5EF4-FFF2-40B4-BE49-F238E27FC236}">
                <a16:creationId xmlns:a16="http://schemas.microsoft.com/office/drawing/2014/main" id="{6678E35A-414A-40F0-91D7-CDC8DC9D99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470F9E-AF45-447F-9C57-4AB23D239CDF}"/>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98613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020FD-821C-4D52-A0FD-71A813440FB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9CD617F-BB82-41D4-86B7-2A46F3639D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F7A0DB-E9D7-4D41-91C5-67FE3D220B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F938F88-4092-4193-9B7E-7BE016F768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FC37601-66E9-4CB5-B780-7E3B36810B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175265D-D706-4C3A-84AF-E2D650F488E2}"/>
              </a:ext>
            </a:extLst>
          </p:cNvPr>
          <p:cNvSpPr>
            <a:spLocks noGrp="1"/>
          </p:cNvSpPr>
          <p:nvPr>
            <p:ph type="dt" sz="half" idx="10"/>
          </p:nvPr>
        </p:nvSpPr>
        <p:spPr/>
        <p:txBody>
          <a:bodyPr/>
          <a:lstStyle/>
          <a:p>
            <a:fld id="{48A87A34-81AB-432B-8DAE-1953F412C126}" type="datetimeFigureOut">
              <a:rPr lang="en-US" smtClean="0"/>
              <a:t>12/9/2021</a:t>
            </a:fld>
            <a:endParaRPr lang="en-US"/>
          </a:p>
        </p:txBody>
      </p:sp>
      <p:sp>
        <p:nvSpPr>
          <p:cNvPr id="8" name="Footer Placeholder 7">
            <a:extLst>
              <a:ext uri="{FF2B5EF4-FFF2-40B4-BE49-F238E27FC236}">
                <a16:creationId xmlns:a16="http://schemas.microsoft.com/office/drawing/2014/main" id="{75EA8E04-7B69-4888-A2D3-CB680B3117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5C2BF0-1379-422D-9FD7-A939263FB76C}"/>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60872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CB17B-0CFE-4280-BCC7-61BF7D1CC72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4C886E1-DD49-48A4-B159-4C2DFDAB9076}"/>
              </a:ext>
            </a:extLst>
          </p:cNvPr>
          <p:cNvSpPr>
            <a:spLocks noGrp="1"/>
          </p:cNvSpPr>
          <p:nvPr>
            <p:ph type="dt" sz="half" idx="10"/>
          </p:nvPr>
        </p:nvSpPr>
        <p:spPr/>
        <p:txBody>
          <a:bodyPr/>
          <a:lstStyle/>
          <a:p>
            <a:fld id="{48A87A34-81AB-432B-8DAE-1953F412C126}" type="datetimeFigureOut">
              <a:rPr lang="en-US" smtClean="0"/>
              <a:t>12/9/2021</a:t>
            </a:fld>
            <a:endParaRPr lang="en-US"/>
          </a:p>
        </p:txBody>
      </p:sp>
      <p:sp>
        <p:nvSpPr>
          <p:cNvPr id="4" name="Footer Placeholder 3">
            <a:extLst>
              <a:ext uri="{FF2B5EF4-FFF2-40B4-BE49-F238E27FC236}">
                <a16:creationId xmlns:a16="http://schemas.microsoft.com/office/drawing/2014/main" id="{425CA975-F641-4134-B001-136B32124B2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B8A9CA-5114-4CF4-8219-8236591BA9E1}"/>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22224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C0C817-4815-42E6-977E-8938610ED34D}"/>
              </a:ext>
            </a:extLst>
          </p:cNvPr>
          <p:cNvSpPr>
            <a:spLocks noGrp="1"/>
          </p:cNvSpPr>
          <p:nvPr>
            <p:ph type="dt" sz="half" idx="10"/>
          </p:nvPr>
        </p:nvSpPr>
        <p:spPr/>
        <p:txBody>
          <a:bodyPr/>
          <a:lstStyle/>
          <a:p>
            <a:fld id="{48A87A34-81AB-432B-8DAE-1953F412C126}" type="datetimeFigureOut">
              <a:rPr lang="en-US" smtClean="0"/>
              <a:t>12/9/2021</a:t>
            </a:fld>
            <a:endParaRPr lang="en-US"/>
          </a:p>
        </p:txBody>
      </p:sp>
      <p:sp>
        <p:nvSpPr>
          <p:cNvPr id="3" name="Footer Placeholder 2">
            <a:extLst>
              <a:ext uri="{FF2B5EF4-FFF2-40B4-BE49-F238E27FC236}">
                <a16:creationId xmlns:a16="http://schemas.microsoft.com/office/drawing/2014/main" id="{C53DBBB5-2BD3-4CD2-AAC2-24192734AC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DDE394-61AB-4D31-9506-25695A392497}"/>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246132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77C9F-1C32-4367-A6C1-57A7C90581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DB38DE1-E991-4A6B-8EB5-52D2D68F3F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534DDDD-3F95-4F2A-B696-9B9AD8EF52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C2183C-C022-4439-982A-C4EBE0B22D23}"/>
              </a:ext>
            </a:extLst>
          </p:cNvPr>
          <p:cNvSpPr>
            <a:spLocks noGrp="1"/>
          </p:cNvSpPr>
          <p:nvPr>
            <p:ph type="dt" sz="half" idx="10"/>
          </p:nvPr>
        </p:nvSpPr>
        <p:spPr/>
        <p:txBody>
          <a:bodyPr/>
          <a:lstStyle/>
          <a:p>
            <a:fld id="{48A87A34-81AB-432B-8DAE-1953F412C126}" type="datetimeFigureOut">
              <a:rPr lang="en-US" smtClean="0"/>
              <a:t>12/9/2021</a:t>
            </a:fld>
            <a:endParaRPr lang="en-US"/>
          </a:p>
        </p:txBody>
      </p:sp>
      <p:sp>
        <p:nvSpPr>
          <p:cNvPr id="6" name="Footer Placeholder 5">
            <a:extLst>
              <a:ext uri="{FF2B5EF4-FFF2-40B4-BE49-F238E27FC236}">
                <a16:creationId xmlns:a16="http://schemas.microsoft.com/office/drawing/2014/main" id="{CA7F9849-163D-475E-9370-DC29B5A9AA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6E3892-6E7B-4842-B349-1D29E1484587}"/>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952312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B11B0-6A5B-4664-8032-9D7C8F1330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69B832A-AF8E-44BC-877D-5622A4449E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A66C6B5-C53A-40CF-A7AE-BD6AE787D3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D8C44F-6B32-4228-B663-C9375A571CD9}"/>
              </a:ext>
            </a:extLst>
          </p:cNvPr>
          <p:cNvSpPr>
            <a:spLocks noGrp="1"/>
          </p:cNvSpPr>
          <p:nvPr>
            <p:ph type="dt" sz="half" idx="10"/>
          </p:nvPr>
        </p:nvSpPr>
        <p:spPr/>
        <p:txBody>
          <a:bodyPr/>
          <a:lstStyle/>
          <a:p>
            <a:fld id="{48A87A34-81AB-432B-8DAE-1953F412C126}" type="datetimeFigureOut">
              <a:rPr lang="en-US" smtClean="0"/>
              <a:t>12/9/2021</a:t>
            </a:fld>
            <a:endParaRPr lang="en-US"/>
          </a:p>
        </p:txBody>
      </p:sp>
      <p:sp>
        <p:nvSpPr>
          <p:cNvPr id="6" name="Footer Placeholder 5">
            <a:extLst>
              <a:ext uri="{FF2B5EF4-FFF2-40B4-BE49-F238E27FC236}">
                <a16:creationId xmlns:a16="http://schemas.microsoft.com/office/drawing/2014/main" id="{BB022B03-4BE3-4DE0-B771-124F375C8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232583-E092-4721-91A3-C322AFACFE76}"/>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38510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3B0F89-1746-499A-8E27-8EE8F4B4E2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3CED7C-8FC6-4D45-B675-D326718515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1B244B-4F12-42B9-A750-0F936F7C33D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12/9/2021</a:t>
            </a:fld>
            <a:endParaRPr lang="en-US"/>
          </a:p>
        </p:txBody>
      </p:sp>
      <p:sp>
        <p:nvSpPr>
          <p:cNvPr id="5" name="Footer Placeholder 4">
            <a:extLst>
              <a:ext uri="{FF2B5EF4-FFF2-40B4-BE49-F238E27FC236}">
                <a16:creationId xmlns:a16="http://schemas.microsoft.com/office/drawing/2014/main" id="{8CB7D698-5C3D-4003-A13A-9174571021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DB9FE1-6339-44AD-98DB-FD4833280F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212053147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4600280"/>
            <a:ext cx="9448800" cy="656575"/>
          </a:xfrm>
        </p:spPr>
        <p:txBody>
          <a:bodyPr>
            <a:normAutofit/>
          </a:bodyPr>
          <a:lstStyle/>
          <a:p>
            <a:pPr algn="ctr"/>
            <a:r>
              <a:rPr lang="en-US" sz="4000" u="sng" dirty="0"/>
              <a:t>Investors Center</a:t>
            </a:r>
          </a:p>
        </p:txBody>
      </p:sp>
      <p:sp>
        <p:nvSpPr>
          <p:cNvPr id="3" name="Subtitle 2"/>
          <p:cNvSpPr>
            <a:spLocks noGrp="1"/>
          </p:cNvSpPr>
          <p:nvPr>
            <p:ph type="subTitle" idx="1"/>
          </p:nvPr>
        </p:nvSpPr>
        <p:spPr>
          <a:xfrm>
            <a:off x="1921521" y="5222078"/>
            <a:ext cx="8348958" cy="1635922"/>
          </a:xfrm>
        </p:spPr>
        <p:txBody>
          <a:bodyPr vert="horz" lIns="91440" tIns="45720" rIns="91440" bIns="45720" rtlCol="0" anchor="t">
            <a:normAutofit/>
          </a:bodyPr>
          <a:lstStyle/>
          <a:p>
            <a:pPr marL="0" marR="0" lvl="0" indent="0" algn="ctr" defTabSz="514350" rtl="0" eaLnBrk="1" fontAlgn="auto" latinLnBrk="0" hangingPunct="1">
              <a:lnSpc>
                <a:spcPct val="90000"/>
              </a:lnSpc>
              <a:spcBef>
                <a:spcPts val="563"/>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Under the guidance of :- Mr. </a:t>
            </a:r>
            <a:r>
              <a:rPr kumimoji="0" lang="en-US" sz="1800" b="0" i="0" u="none" strike="noStrike" kern="1200" cap="none" spc="0" normalizeH="0" baseline="0" noProof="0" dirty="0" err="1">
                <a:ln>
                  <a:noFill/>
                </a:ln>
                <a:effectLst/>
                <a:uLnTx/>
                <a:uFillTx/>
                <a:latin typeface="Times New Roman" panose="02020603050405020304" pitchFamily="18" charset="0"/>
                <a:ea typeface="+mn-ea"/>
                <a:cs typeface="Times New Roman" panose="02020603050405020304" pitchFamily="18" charset="0"/>
              </a:rPr>
              <a:t>Rishab</a:t>
            </a:r>
            <a:r>
              <a:rPr kumimoji="0" lang="en-US" sz="1800" b="0" i="0" u="none" strike="noStrike" kern="1200" cap="none" spc="0" normalizeH="0" baseline="0" noProof="0" dirty="0">
                <a:ln>
                  <a:noFill/>
                </a:ln>
                <a:effectLst/>
                <a:uLnTx/>
                <a:uFillTx/>
                <a:latin typeface="Times New Roman" panose="02020603050405020304" pitchFamily="18" charset="0"/>
                <a:ea typeface="+mn-ea"/>
                <a:cs typeface="Times New Roman" panose="02020603050405020304" pitchFamily="18" charset="0"/>
              </a:rPr>
              <a:t> Goel</a:t>
            </a:r>
            <a:endParaRPr lang="en-US" sz="1400" dirty="0"/>
          </a:p>
          <a:p>
            <a:pPr algn="ctr"/>
            <a:r>
              <a:rPr lang="en-US" sz="1400" dirty="0"/>
              <a:t>Presented By :- </a:t>
            </a:r>
          </a:p>
          <a:p>
            <a:pPr algn="ctr"/>
            <a:r>
              <a:rPr lang="en-US" sz="1400" dirty="0"/>
              <a:t>GURPREET SINGH( 35296202718)</a:t>
            </a:r>
          </a:p>
          <a:p>
            <a:pPr algn="ctr"/>
            <a:r>
              <a:rPr lang="en-US" sz="1400" dirty="0"/>
              <a:t>      MOHIT AGGARWAL (</a:t>
            </a:r>
            <a:r>
              <a:rPr lang="en-US" sz="1400" dirty="0">
                <a:ea typeface="+mn-lt"/>
                <a:cs typeface="+mn-lt"/>
              </a:rPr>
              <a:t>35496202718)</a:t>
            </a:r>
          </a:p>
          <a:p>
            <a:pPr algn="ctr"/>
            <a:r>
              <a:rPr lang="en-US" sz="1400" dirty="0"/>
              <a:t>PARTH BHUTANI (</a:t>
            </a:r>
            <a:r>
              <a:rPr lang="en-US" sz="1400" dirty="0">
                <a:ea typeface="+mn-lt"/>
                <a:cs typeface="+mn-lt"/>
              </a:rPr>
              <a:t>41496202718)</a:t>
            </a:r>
          </a:p>
        </p:txBody>
      </p:sp>
      <p:sp>
        <p:nvSpPr>
          <p:cNvPr id="4" name="Title 1">
            <a:extLst>
              <a:ext uri="{FF2B5EF4-FFF2-40B4-BE49-F238E27FC236}">
                <a16:creationId xmlns:a16="http://schemas.microsoft.com/office/drawing/2014/main" id="{56CCEED7-7FAF-4EA3-9112-70FC01B31289}"/>
              </a:ext>
            </a:extLst>
          </p:cNvPr>
          <p:cNvSpPr txBox="1">
            <a:spLocks/>
          </p:cNvSpPr>
          <p:nvPr/>
        </p:nvSpPr>
        <p:spPr>
          <a:xfrm>
            <a:off x="1636169" y="201544"/>
            <a:ext cx="8919662" cy="1399601"/>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cap="all" baseline="0">
                <a:solidFill>
                  <a:schemeClr val="tx1"/>
                </a:solidFill>
                <a:latin typeface="+mj-lt"/>
                <a:ea typeface="+mj-ea"/>
                <a:cs typeface="+mj-cs"/>
              </a:defRPr>
            </a:lvl1pPr>
          </a:lstStyle>
          <a:p>
            <a:pPr algn="ctr"/>
            <a:r>
              <a:rPr lang="en-US" sz="3200" i="1" u="sng" dirty="0">
                <a:highlight>
                  <a:srgbClr val="808080"/>
                </a:highlight>
                <a:ea typeface="+mj-lt"/>
                <a:cs typeface="+mj-lt"/>
              </a:rPr>
              <a:t>Dr. Akhilesh Das Gupta Institute of </a:t>
            </a:r>
            <a:br>
              <a:rPr lang="en-US" sz="3200" i="1" u="sng" dirty="0">
                <a:highlight>
                  <a:srgbClr val="808080"/>
                </a:highlight>
                <a:ea typeface="+mj-lt"/>
                <a:cs typeface="+mj-lt"/>
              </a:rPr>
            </a:br>
            <a:r>
              <a:rPr lang="en-US" sz="3200" i="1" u="sng" dirty="0">
                <a:highlight>
                  <a:srgbClr val="808080"/>
                </a:highlight>
                <a:ea typeface="+mj-lt"/>
                <a:cs typeface="+mj-lt"/>
              </a:rPr>
              <a:t>Technology &amp; Management</a:t>
            </a:r>
            <a:endParaRPr lang="en-US" sz="3200" i="1" u="sng" dirty="0">
              <a:highlight>
                <a:srgbClr val="808080"/>
              </a:highlight>
            </a:endParaRPr>
          </a:p>
        </p:txBody>
      </p:sp>
      <p:pic>
        <p:nvPicPr>
          <p:cNvPr id="5" name="Picture 4" descr="A picture containing circle&#10;&#10;Description automatically generated">
            <a:extLst>
              <a:ext uri="{FF2B5EF4-FFF2-40B4-BE49-F238E27FC236}">
                <a16:creationId xmlns:a16="http://schemas.microsoft.com/office/drawing/2014/main" id="{C6827888-3634-47D0-9F78-9625A86D7E31}"/>
              </a:ext>
            </a:extLst>
          </p:cNvPr>
          <p:cNvPicPr>
            <a:picLocks noChangeAspect="1"/>
          </p:cNvPicPr>
          <p:nvPr/>
        </p:nvPicPr>
        <p:blipFill>
          <a:blip r:embed="rId2"/>
          <a:stretch>
            <a:fillRect/>
          </a:stretch>
        </p:blipFill>
        <p:spPr>
          <a:xfrm>
            <a:off x="5026292" y="1411555"/>
            <a:ext cx="2139416" cy="2197620"/>
          </a:xfrm>
          <a:prstGeom prst="rect">
            <a:avLst/>
          </a:prstGeom>
        </p:spPr>
      </p:pic>
      <p:sp>
        <p:nvSpPr>
          <p:cNvPr id="6" name="TextBox 5">
            <a:extLst>
              <a:ext uri="{FF2B5EF4-FFF2-40B4-BE49-F238E27FC236}">
                <a16:creationId xmlns:a16="http://schemas.microsoft.com/office/drawing/2014/main" id="{9FA550B5-3BD9-4A2D-8BEE-FC8F26FACD51}"/>
              </a:ext>
            </a:extLst>
          </p:cNvPr>
          <p:cNvSpPr txBox="1"/>
          <p:nvPr/>
        </p:nvSpPr>
        <p:spPr>
          <a:xfrm>
            <a:off x="4435423" y="3624695"/>
            <a:ext cx="340042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u="sng" dirty="0"/>
              <a:t>CSE</a:t>
            </a:r>
            <a:r>
              <a:rPr lang="en-US" sz="2800" b="1" u="sng" dirty="0">
                <a:ea typeface="+mn-lt"/>
                <a:cs typeface="+mn-lt"/>
              </a:rPr>
              <a:t> DEPARTMENT</a:t>
            </a:r>
          </a:p>
        </p:txBody>
      </p:sp>
      <p:sp>
        <p:nvSpPr>
          <p:cNvPr id="7" name="TextBox 6">
            <a:extLst>
              <a:ext uri="{FF2B5EF4-FFF2-40B4-BE49-F238E27FC236}">
                <a16:creationId xmlns:a16="http://schemas.microsoft.com/office/drawing/2014/main" id="{5ADE9E4F-43FB-44EA-A24A-F0F67727F550}"/>
              </a:ext>
            </a:extLst>
          </p:cNvPr>
          <p:cNvSpPr txBox="1"/>
          <p:nvPr/>
        </p:nvSpPr>
        <p:spPr>
          <a:xfrm>
            <a:off x="2325271" y="4147915"/>
            <a:ext cx="762073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u="sng" dirty="0"/>
              <a:t>MINOR PROJECT PRESENTATION</a:t>
            </a:r>
            <a:endParaRPr lang="en-US" u="sng" dirty="0"/>
          </a:p>
        </p:txBody>
      </p:sp>
    </p:spTree>
    <p:extLst>
      <p:ext uri="{BB962C8B-B14F-4D97-AF65-F5344CB8AC3E}">
        <p14:creationId xmlns:p14="http://schemas.microsoft.com/office/powerpoint/2010/main" val="3402371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EDC5D8-DAD0-49C1-8F34-D6400CF60016}"/>
              </a:ext>
            </a:extLst>
          </p:cNvPr>
          <p:cNvPicPr>
            <a:picLocks noChangeAspect="1"/>
          </p:cNvPicPr>
          <p:nvPr/>
        </p:nvPicPr>
        <p:blipFill>
          <a:blip r:embed="rId2"/>
          <a:stretch>
            <a:fillRect/>
          </a:stretch>
        </p:blipFill>
        <p:spPr>
          <a:xfrm>
            <a:off x="79996" y="1762813"/>
            <a:ext cx="5715787" cy="3531748"/>
          </a:xfrm>
          <a:prstGeom prst="rect">
            <a:avLst/>
          </a:prstGeom>
        </p:spPr>
      </p:pic>
      <p:pic>
        <p:nvPicPr>
          <p:cNvPr id="7" name="Picture 6">
            <a:extLst>
              <a:ext uri="{FF2B5EF4-FFF2-40B4-BE49-F238E27FC236}">
                <a16:creationId xmlns:a16="http://schemas.microsoft.com/office/drawing/2014/main" id="{E7B83BAF-998D-4571-8D65-4E05E0429F4B}"/>
              </a:ext>
            </a:extLst>
          </p:cNvPr>
          <p:cNvPicPr>
            <a:picLocks noChangeAspect="1"/>
          </p:cNvPicPr>
          <p:nvPr/>
        </p:nvPicPr>
        <p:blipFill>
          <a:blip r:embed="rId3"/>
          <a:stretch>
            <a:fillRect/>
          </a:stretch>
        </p:blipFill>
        <p:spPr>
          <a:xfrm>
            <a:off x="6014300" y="1762813"/>
            <a:ext cx="5948313" cy="3531748"/>
          </a:xfrm>
          <a:prstGeom prst="rect">
            <a:avLst/>
          </a:prstGeom>
        </p:spPr>
      </p:pic>
      <p:sp>
        <p:nvSpPr>
          <p:cNvPr id="9" name="TextBox 8">
            <a:extLst>
              <a:ext uri="{FF2B5EF4-FFF2-40B4-BE49-F238E27FC236}">
                <a16:creationId xmlns:a16="http://schemas.microsoft.com/office/drawing/2014/main" id="{A762DECF-0EB4-44CA-89F7-6E28F45A4010}"/>
              </a:ext>
            </a:extLst>
          </p:cNvPr>
          <p:cNvSpPr txBox="1"/>
          <p:nvPr/>
        </p:nvSpPr>
        <p:spPr>
          <a:xfrm>
            <a:off x="179109" y="122548"/>
            <a:ext cx="11368726" cy="769441"/>
          </a:xfrm>
          <a:prstGeom prst="rect">
            <a:avLst/>
          </a:prstGeom>
          <a:noFill/>
        </p:spPr>
        <p:txBody>
          <a:bodyPr wrap="square" rtlCol="0">
            <a:spAutoFit/>
          </a:bodyPr>
          <a:lstStyle/>
          <a:p>
            <a:r>
              <a:rPr kumimoji="0" lang="en-US" sz="4400" b="0" i="0" u="sng" strike="noStrike" kern="1200" cap="none" spc="0" normalizeH="0" baseline="0" noProof="0" dirty="0">
                <a:ln>
                  <a:noFill/>
                </a:ln>
                <a:solidFill>
                  <a:prstClr val="black"/>
                </a:solidFill>
                <a:effectLst/>
                <a:highlight>
                  <a:srgbClr val="808080"/>
                </a:highlight>
                <a:uLnTx/>
                <a:uFillTx/>
                <a:latin typeface="Calibri Light" panose="020F0302020204030204"/>
                <a:ea typeface="+mj-ea"/>
                <a:cs typeface="+mj-cs"/>
              </a:rPr>
              <a:t>Front-end View</a:t>
            </a:r>
            <a:endParaRPr lang="en-IN" dirty="0"/>
          </a:p>
        </p:txBody>
      </p:sp>
    </p:spTree>
    <p:extLst>
      <p:ext uri="{BB962C8B-B14F-4D97-AF65-F5344CB8AC3E}">
        <p14:creationId xmlns:p14="http://schemas.microsoft.com/office/powerpoint/2010/main" val="2261202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C3BB4-2157-4357-B9DE-D08701AE2782}"/>
              </a:ext>
            </a:extLst>
          </p:cNvPr>
          <p:cNvSpPr>
            <a:spLocks noGrp="1"/>
          </p:cNvSpPr>
          <p:nvPr>
            <p:ph type="title"/>
          </p:nvPr>
        </p:nvSpPr>
        <p:spPr>
          <a:xfrm>
            <a:off x="685800" y="716748"/>
            <a:ext cx="8610600" cy="1293028"/>
          </a:xfrm>
        </p:spPr>
        <p:txBody>
          <a:bodyPr/>
          <a:lstStyle/>
          <a:p>
            <a:pPr algn="l"/>
            <a:r>
              <a:rPr lang="en-US" u="sng" dirty="0">
                <a:highlight>
                  <a:srgbClr val="808080"/>
                </a:highlight>
              </a:rPr>
              <a:t>application</a:t>
            </a:r>
          </a:p>
        </p:txBody>
      </p:sp>
      <p:pic>
        <p:nvPicPr>
          <p:cNvPr id="8" name="Picture 7">
            <a:extLst>
              <a:ext uri="{FF2B5EF4-FFF2-40B4-BE49-F238E27FC236}">
                <a16:creationId xmlns:a16="http://schemas.microsoft.com/office/drawing/2014/main" id="{97A911EF-CFD4-4EB0-A48F-23808F6DA31A}"/>
              </a:ext>
            </a:extLst>
          </p:cNvPr>
          <p:cNvPicPr>
            <a:picLocks noChangeAspect="1"/>
          </p:cNvPicPr>
          <p:nvPr/>
        </p:nvPicPr>
        <p:blipFill>
          <a:blip r:embed="rId2"/>
          <a:stretch>
            <a:fillRect/>
          </a:stretch>
        </p:blipFill>
        <p:spPr>
          <a:xfrm>
            <a:off x="137757" y="2241974"/>
            <a:ext cx="11947405" cy="4290801"/>
          </a:xfrm>
          <a:prstGeom prst="rect">
            <a:avLst/>
          </a:prstGeom>
        </p:spPr>
      </p:pic>
    </p:spTree>
    <p:extLst>
      <p:ext uri="{BB962C8B-B14F-4D97-AF65-F5344CB8AC3E}">
        <p14:creationId xmlns:p14="http://schemas.microsoft.com/office/powerpoint/2010/main" val="3148037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873794-BCB0-4192-B3CC-295F1FB35B76}"/>
              </a:ext>
            </a:extLst>
          </p:cNvPr>
          <p:cNvPicPr>
            <a:picLocks noChangeAspect="1"/>
          </p:cNvPicPr>
          <p:nvPr/>
        </p:nvPicPr>
        <p:blipFill>
          <a:blip r:embed="rId2"/>
          <a:stretch>
            <a:fillRect/>
          </a:stretch>
        </p:blipFill>
        <p:spPr>
          <a:xfrm>
            <a:off x="82809" y="1920711"/>
            <a:ext cx="12021207" cy="4821866"/>
          </a:xfrm>
          <a:prstGeom prst="rect">
            <a:avLst/>
          </a:prstGeom>
        </p:spPr>
      </p:pic>
      <p:sp>
        <p:nvSpPr>
          <p:cNvPr id="2" name="TextBox 1">
            <a:extLst>
              <a:ext uri="{FF2B5EF4-FFF2-40B4-BE49-F238E27FC236}">
                <a16:creationId xmlns:a16="http://schemas.microsoft.com/office/drawing/2014/main" id="{1EDF6319-01E3-432B-86A3-D8FE3C1A7C19}"/>
              </a:ext>
            </a:extLst>
          </p:cNvPr>
          <p:cNvSpPr txBox="1"/>
          <p:nvPr/>
        </p:nvSpPr>
        <p:spPr>
          <a:xfrm>
            <a:off x="82809" y="1319753"/>
            <a:ext cx="9323109" cy="461665"/>
          </a:xfrm>
          <a:prstGeom prst="rect">
            <a:avLst/>
          </a:prstGeom>
          <a:noFill/>
        </p:spPr>
        <p:txBody>
          <a:bodyPr wrap="square" rtlCol="0">
            <a:spAutoFit/>
          </a:bodyPr>
          <a:lstStyle/>
          <a:p>
            <a:r>
              <a:rPr lang="en-US" sz="2400" dirty="0">
                <a:highlight>
                  <a:srgbClr val="808080"/>
                </a:highlight>
              </a:rPr>
              <a:t>USER INPUT PAGE WHICH WILL PREDICT PRICE OF GOLD FUNDS</a:t>
            </a:r>
            <a:endParaRPr lang="en-IN" sz="2400" dirty="0">
              <a:highlight>
                <a:srgbClr val="808080"/>
              </a:highlight>
            </a:endParaRPr>
          </a:p>
        </p:txBody>
      </p:sp>
    </p:spTree>
    <p:extLst>
      <p:ext uri="{BB962C8B-B14F-4D97-AF65-F5344CB8AC3E}">
        <p14:creationId xmlns:p14="http://schemas.microsoft.com/office/powerpoint/2010/main" val="2093993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a:extLst>
              <a:ext uri="{FF2B5EF4-FFF2-40B4-BE49-F238E27FC236}">
                <a16:creationId xmlns:a16="http://schemas.microsoft.com/office/drawing/2014/main" id="{796486CB-3401-441D-BB5D-C640EF813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170" y="2866222"/>
            <a:ext cx="4587875" cy="2987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02C497D-42FD-40E4-841E-8784D1A047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261" y="2866222"/>
            <a:ext cx="4511675" cy="33686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6">
            <a:extLst>
              <a:ext uri="{FF2B5EF4-FFF2-40B4-BE49-F238E27FC236}">
                <a16:creationId xmlns:a16="http://schemas.microsoft.com/office/drawing/2014/main" id="{55DBB5E7-5E97-4723-A478-36144D7B17BA}"/>
              </a:ext>
            </a:extLst>
          </p:cNvPr>
          <p:cNvSpPr>
            <a:spLocks noChangeArrowheads="1"/>
          </p:cNvSpPr>
          <p:nvPr/>
        </p:nvSpPr>
        <p:spPr bwMode="auto">
          <a:xfrm>
            <a:off x="113123" y="1839406"/>
            <a:ext cx="5982878"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highlight>
                  <a:srgbClr val="808080"/>
                </a:highlight>
                <a:latin typeface="Calibri" panose="020F0502020204030204" pitchFamily="34" charset="0"/>
                <a:ea typeface="Calibri" panose="020F0502020204030204" pitchFamily="34" charset="0"/>
                <a:cs typeface="Calibri" panose="020F0502020204030204" pitchFamily="34" charset="0"/>
              </a:rPr>
              <a:t>EXAMPLES ARE ALL WITH RESPECT TO THE PREDICTION OF GOLD PRICE STOCKS.</a:t>
            </a:r>
            <a:endParaRPr kumimoji="0" lang="en-US" altLang="en-US" sz="800" b="0" i="0" u="none" strike="noStrike" cap="none" normalizeH="0" baseline="0" dirty="0">
              <a:ln>
                <a:noFill/>
              </a:ln>
              <a:solidFill>
                <a:schemeClr val="tx1"/>
              </a:solidFill>
              <a:effectLst/>
              <a:highlight>
                <a:srgbClr val="808080"/>
              </a:highligh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highlight>
                  <a:srgbClr val="808080"/>
                </a:highlight>
                <a:latin typeface="Calibri" panose="020F0502020204030204" pitchFamily="34" charset="0"/>
                <a:ea typeface="Calibri" panose="020F0502020204030204" pitchFamily="34" charset="0"/>
                <a:cs typeface="Calibri" panose="020F0502020204030204" pitchFamily="34" charset="0"/>
              </a:rPr>
              <a:t>EXAMPLE OF THE DATA SET USED </a:t>
            </a:r>
            <a:endParaRPr kumimoji="0" lang="en-US" altLang="en-US" sz="800" b="0" i="0" u="none" strike="noStrike" cap="none" normalizeH="0" baseline="0" dirty="0">
              <a:ln>
                <a:noFill/>
              </a:ln>
              <a:solidFill>
                <a:schemeClr val="tx1"/>
              </a:solidFill>
              <a:effectLst/>
              <a:highlight>
                <a:srgbClr val="808080"/>
              </a:highligh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highlight>
                <a:srgbClr val="808080"/>
              </a:highlight>
              <a:latin typeface="Arial" panose="020B0604020202020204" pitchFamily="34" charset="0"/>
            </a:endParaRPr>
          </a:p>
        </p:txBody>
      </p:sp>
      <p:sp>
        <p:nvSpPr>
          <p:cNvPr id="3" name="Rectangle 7">
            <a:extLst>
              <a:ext uri="{FF2B5EF4-FFF2-40B4-BE49-F238E27FC236}">
                <a16:creationId xmlns:a16="http://schemas.microsoft.com/office/drawing/2014/main" id="{5D2DAF85-311F-4AE9-940A-DEA377DE7058}"/>
              </a:ext>
            </a:extLst>
          </p:cNvPr>
          <p:cNvSpPr>
            <a:spLocks noChangeArrowheads="1"/>
          </p:cNvSpPr>
          <p:nvPr/>
        </p:nvSpPr>
        <p:spPr bwMode="auto">
          <a:xfrm>
            <a:off x="7126664" y="1839406"/>
            <a:ext cx="45116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highlight>
                  <a:srgbClr val="808080"/>
                </a:highlight>
                <a:latin typeface="Calibri" panose="020F0502020204030204" pitchFamily="34" charset="0"/>
                <a:ea typeface="Calibri" panose="020F0502020204030204" pitchFamily="34" charset="0"/>
                <a:cs typeface="Calibri" panose="020F0502020204030204" pitchFamily="34" charset="0"/>
              </a:rPr>
              <a:t>HEATMAP TO UNDERSTAND THE CORRELATION OF DATA</a:t>
            </a:r>
            <a:endParaRPr kumimoji="0" lang="en-US" altLang="en-US" sz="800" b="0" i="0" u="none" strike="noStrike" cap="none" normalizeH="0" baseline="0" dirty="0">
              <a:ln>
                <a:noFill/>
              </a:ln>
              <a:solidFill>
                <a:schemeClr val="tx1"/>
              </a:solidFill>
              <a:effectLst/>
              <a:highlight>
                <a:srgbClr val="808080"/>
              </a:highlight>
            </a:endParaRPr>
          </a:p>
        </p:txBody>
      </p:sp>
    </p:spTree>
    <p:extLst>
      <p:ext uri="{BB962C8B-B14F-4D97-AF65-F5344CB8AC3E}">
        <p14:creationId xmlns:p14="http://schemas.microsoft.com/office/powerpoint/2010/main" val="2085192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87FC5E2D-2548-46C2-A5EF-5FBC5F71EF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 y="2656857"/>
            <a:ext cx="4591721" cy="23520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9">
            <a:extLst>
              <a:ext uri="{FF2B5EF4-FFF2-40B4-BE49-F238E27FC236}">
                <a16:creationId xmlns:a16="http://schemas.microsoft.com/office/drawing/2014/main" id="{B91A533D-6A75-48BC-BB38-FEF8B9B511BA}"/>
              </a:ext>
            </a:extLst>
          </p:cNvPr>
          <p:cNvSpPr>
            <a:spLocks noChangeArrowheads="1"/>
          </p:cNvSpPr>
          <p:nvPr/>
        </p:nvSpPr>
        <p:spPr bwMode="auto">
          <a:xfrm>
            <a:off x="5618480" y="1515008"/>
            <a:ext cx="410464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highlight>
                  <a:srgbClr val="808080"/>
                </a:highlight>
                <a:latin typeface="Calibri" panose="020F0502020204030204" pitchFamily="34" charset="0"/>
                <a:ea typeface="Calibri" panose="020F0502020204030204" pitchFamily="34" charset="0"/>
                <a:cs typeface="Calibri" panose="020F0502020204030204" pitchFamily="34" charset="0"/>
              </a:rPr>
              <a:t>R </a:t>
            </a:r>
            <a:r>
              <a:rPr kumimoji="0" lang="en-US" altLang="en-US" b="0" i="0" u="none" strike="noStrike" cap="none" normalizeH="0" baseline="0" dirty="0">
                <a:ln>
                  <a:noFill/>
                </a:ln>
                <a:solidFill>
                  <a:schemeClr val="tx1"/>
                </a:solidFill>
                <a:effectLst/>
                <a:highlight>
                  <a:srgbClr val="808080"/>
                </a:highlight>
                <a:latin typeface="Calibri" panose="020F0502020204030204" pitchFamily="34" charset="0"/>
                <a:ea typeface="Calibri" panose="020F0502020204030204" pitchFamily="34" charset="0"/>
                <a:cs typeface="Calibri" panose="020F0502020204030204" pitchFamily="34" charset="0"/>
              </a:rPr>
              <a:t>SQUARED</a:t>
            </a:r>
            <a:r>
              <a:rPr kumimoji="0" lang="en-US" altLang="en-US" sz="1400" b="0" i="0" u="none" strike="noStrike" cap="none" normalizeH="0" baseline="0" dirty="0">
                <a:ln>
                  <a:noFill/>
                </a:ln>
                <a:solidFill>
                  <a:schemeClr val="tx1"/>
                </a:solidFill>
                <a:effectLst/>
                <a:highlight>
                  <a:srgbClr val="808080"/>
                </a:highlight>
                <a:latin typeface="Calibri" panose="020F0502020204030204" pitchFamily="34" charset="0"/>
                <a:ea typeface="Calibri" panose="020F0502020204030204" pitchFamily="34" charset="0"/>
                <a:cs typeface="Calibri" panose="020F0502020204030204" pitchFamily="34" charset="0"/>
              </a:rPr>
              <a:t> ERROR </a:t>
            </a:r>
            <a:endParaRPr kumimoji="0" lang="en-US" altLang="en-US" sz="800" b="0" i="0" u="none" strike="noStrike" cap="none" normalizeH="0" baseline="0" dirty="0">
              <a:ln>
                <a:noFill/>
              </a:ln>
              <a:solidFill>
                <a:schemeClr val="tx1"/>
              </a:solidFill>
              <a:effectLst/>
              <a:highlight>
                <a:srgbClr val="808080"/>
              </a:highlight>
            </a:endParaRPr>
          </a:p>
        </p:txBody>
      </p:sp>
      <p:pic>
        <p:nvPicPr>
          <p:cNvPr id="5" name="Picture 2">
            <a:extLst>
              <a:ext uri="{FF2B5EF4-FFF2-40B4-BE49-F238E27FC236}">
                <a16:creationId xmlns:a16="http://schemas.microsoft.com/office/drawing/2014/main" id="{DD28ED95-365F-4CBD-A96E-4EDE9CEAF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8480" y="2656856"/>
            <a:ext cx="6208395" cy="19557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38D42E-FA76-461D-8622-75AB829D2198}"/>
              </a:ext>
            </a:extLst>
          </p:cNvPr>
          <p:cNvSpPr txBox="1"/>
          <p:nvPr/>
        </p:nvSpPr>
        <p:spPr>
          <a:xfrm>
            <a:off x="172720" y="1515008"/>
            <a:ext cx="5656083" cy="369332"/>
          </a:xfrm>
          <a:prstGeom prst="rect">
            <a:avLst/>
          </a:prstGeom>
          <a:noFill/>
        </p:spPr>
        <p:txBody>
          <a:bodyPr wrap="square" rtlCol="0">
            <a:spAutoFit/>
          </a:bodyPr>
          <a:lstStyle/>
          <a:p>
            <a:pPr marL="285750" indent="-285750">
              <a:buFont typeface="Arial" panose="020B0604020202020204" pitchFamily="34" charset="0"/>
              <a:buChar char="•"/>
            </a:pPr>
            <a:r>
              <a:rPr lang="en-US" dirty="0">
                <a:highlight>
                  <a:srgbClr val="808080"/>
                </a:highlight>
              </a:rPr>
              <a:t>CHECKING DISTRIBUTION OF GOLD PRICE</a:t>
            </a:r>
            <a:endParaRPr lang="en-IN" dirty="0">
              <a:highlight>
                <a:srgbClr val="808080"/>
              </a:highlight>
            </a:endParaRPr>
          </a:p>
        </p:txBody>
      </p:sp>
    </p:spTree>
    <p:extLst>
      <p:ext uri="{BB962C8B-B14F-4D97-AF65-F5344CB8AC3E}">
        <p14:creationId xmlns:p14="http://schemas.microsoft.com/office/powerpoint/2010/main" val="1691137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B43FE472-1C4A-49D2-B99E-BB52706DEAD9}"/>
              </a:ext>
            </a:extLst>
          </p:cNvPr>
          <p:cNvSpPr>
            <a:spLocks noChangeArrowheads="1"/>
          </p:cNvSpPr>
          <p:nvPr/>
        </p:nvSpPr>
        <p:spPr bwMode="auto">
          <a:xfrm>
            <a:off x="111759" y="1590312"/>
            <a:ext cx="49598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highlight>
                  <a:srgbClr val="808080"/>
                </a:highlight>
                <a:latin typeface="Calibri" panose="020F0502020204030204" pitchFamily="34" charset="0"/>
                <a:ea typeface="Calibri" panose="020F0502020204030204" pitchFamily="34" charset="0"/>
                <a:cs typeface="Calibri" panose="020F0502020204030204" pitchFamily="34" charset="0"/>
              </a:rPr>
              <a:t>ACTUAL VS PREDICTED PRICE PLOTTING </a:t>
            </a:r>
            <a:endParaRPr kumimoji="0" lang="en-US" altLang="en-US" sz="1050" b="0" i="0" u="none" strike="noStrike" cap="none" normalizeH="0" baseline="0" dirty="0">
              <a:ln>
                <a:noFill/>
              </a:ln>
              <a:solidFill>
                <a:schemeClr val="tx1"/>
              </a:solidFill>
              <a:effectLst/>
              <a:highlight>
                <a:srgbClr val="808080"/>
              </a:highlight>
            </a:endParaRPr>
          </a:p>
        </p:txBody>
      </p:sp>
      <p:pic>
        <p:nvPicPr>
          <p:cNvPr id="3" name="Picture 1">
            <a:extLst>
              <a:ext uri="{FF2B5EF4-FFF2-40B4-BE49-F238E27FC236}">
                <a16:creationId xmlns:a16="http://schemas.microsoft.com/office/drawing/2014/main" id="{E9397091-12ED-477D-BF19-4EA597F0F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306" y="2504440"/>
            <a:ext cx="4618038" cy="3749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A85552C-6584-4D23-A4B7-35CB47E32B7E}"/>
              </a:ext>
            </a:extLst>
          </p:cNvPr>
          <p:cNvPicPr>
            <a:picLocks noChangeAspect="1"/>
          </p:cNvPicPr>
          <p:nvPr/>
        </p:nvPicPr>
        <p:blipFill>
          <a:blip r:embed="rId3"/>
          <a:stretch>
            <a:fillRect/>
          </a:stretch>
        </p:blipFill>
        <p:spPr>
          <a:xfrm>
            <a:off x="5445125" y="2504440"/>
            <a:ext cx="5731510" cy="2580640"/>
          </a:xfrm>
          <a:prstGeom prst="rect">
            <a:avLst/>
          </a:prstGeom>
        </p:spPr>
      </p:pic>
    </p:spTree>
    <p:extLst>
      <p:ext uri="{BB962C8B-B14F-4D97-AF65-F5344CB8AC3E}">
        <p14:creationId xmlns:p14="http://schemas.microsoft.com/office/powerpoint/2010/main" val="3360742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23EB60-DBBA-479C-8D01-59625C5C8BEE}"/>
              </a:ext>
            </a:extLst>
          </p:cNvPr>
          <p:cNvSpPr txBox="1"/>
          <p:nvPr/>
        </p:nvSpPr>
        <p:spPr>
          <a:xfrm>
            <a:off x="340052" y="1351280"/>
            <a:ext cx="8575040" cy="707886"/>
          </a:xfrm>
          <a:prstGeom prst="rect">
            <a:avLst/>
          </a:prstGeom>
          <a:noFill/>
        </p:spPr>
        <p:txBody>
          <a:bodyPr wrap="square" rtlCol="0">
            <a:spAutoFit/>
          </a:bodyPr>
          <a:lstStyle/>
          <a:p>
            <a:r>
              <a:rPr lang="en-US" sz="4000" b="1" u="sng" dirty="0">
                <a:highlight>
                  <a:srgbClr val="808080"/>
                </a:highlight>
              </a:rPr>
              <a:t>STOCK PREDICTION</a:t>
            </a:r>
            <a:endParaRPr lang="en-IN" sz="4000" b="1" u="sng" dirty="0">
              <a:highlight>
                <a:srgbClr val="808080"/>
              </a:highlight>
            </a:endParaRPr>
          </a:p>
        </p:txBody>
      </p:sp>
      <p:pic>
        <p:nvPicPr>
          <p:cNvPr id="4" name="Picture 3">
            <a:extLst>
              <a:ext uri="{FF2B5EF4-FFF2-40B4-BE49-F238E27FC236}">
                <a16:creationId xmlns:a16="http://schemas.microsoft.com/office/drawing/2014/main" id="{BA0AF3EB-201F-43C0-878E-31C1FE1E19B3}"/>
              </a:ext>
            </a:extLst>
          </p:cNvPr>
          <p:cNvPicPr>
            <a:picLocks noChangeAspect="1"/>
          </p:cNvPicPr>
          <p:nvPr/>
        </p:nvPicPr>
        <p:blipFill>
          <a:blip r:embed="rId2"/>
          <a:stretch>
            <a:fillRect/>
          </a:stretch>
        </p:blipFill>
        <p:spPr>
          <a:xfrm>
            <a:off x="340052" y="2316480"/>
            <a:ext cx="8895388" cy="4311873"/>
          </a:xfrm>
          <a:prstGeom prst="rect">
            <a:avLst/>
          </a:prstGeom>
        </p:spPr>
      </p:pic>
    </p:spTree>
    <p:extLst>
      <p:ext uri="{BB962C8B-B14F-4D97-AF65-F5344CB8AC3E}">
        <p14:creationId xmlns:p14="http://schemas.microsoft.com/office/powerpoint/2010/main" val="900133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8AEB46-B763-448A-9B6B-CD01D1D5A887}"/>
              </a:ext>
            </a:extLst>
          </p:cNvPr>
          <p:cNvPicPr>
            <a:picLocks noChangeAspect="1"/>
          </p:cNvPicPr>
          <p:nvPr/>
        </p:nvPicPr>
        <p:blipFill>
          <a:blip r:embed="rId2"/>
          <a:stretch>
            <a:fillRect/>
          </a:stretch>
        </p:blipFill>
        <p:spPr>
          <a:xfrm>
            <a:off x="2612079" y="1648244"/>
            <a:ext cx="7171041" cy="4983912"/>
          </a:xfrm>
          <a:prstGeom prst="rect">
            <a:avLst/>
          </a:prstGeom>
        </p:spPr>
      </p:pic>
    </p:spTree>
    <p:extLst>
      <p:ext uri="{BB962C8B-B14F-4D97-AF65-F5344CB8AC3E}">
        <p14:creationId xmlns:p14="http://schemas.microsoft.com/office/powerpoint/2010/main" val="3429119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17E8B4-A4EB-4202-A6B0-37B8BCDE9AEA}"/>
              </a:ext>
            </a:extLst>
          </p:cNvPr>
          <p:cNvPicPr>
            <a:picLocks noChangeAspect="1"/>
          </p:cNvPicPr>
          <p:nvPr/>
        </p:nvPicPr>
        <p:blipFill>
          <a:blip r:embed="rId2"/>
          <a:stretch>
            <a:fillRect/>
          </a:stretch>
        </p:blipFill>
        <p:spPr>
          <a:xfrm>
            <a:off x="486667" y="1065229"/>
            <a:ext cx="10988896" cy="5160564"/>
          </a:xfrm>
          <a:prstGeom prst="rect">
            <a:avLst/>
          </a:prstGeom>
        </p:spPr>
      </p:pic>
    </p:spTree>
    <p:extLst>
      <p:ext uri="{BB962C8B-B14F-4D97-AF65-F5344CB8AC3E}">
        <p14:creationId xmlns:p14="http://schemas.microsoft.com/office/powerpoint/2010/main" val="14723178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E2BE5E-8EAC-40B1-AA82-90539F4E1CB8}"/>
              </a:ext>
            </a:extLst>
          </p:cNvPr>
          <p:cNvPicPr>
            <a:picLocks noChangeAspect="1"/>
          </p:cNvPicPr>
          <p:nvPr/>
        </p:nvPicPr>
        <p:blipFill>
          <a:blip r:embed="rId2"/>
          <a:stretch>
            <a:fillRect/>
          </a:stretch>
        </p:blipFill>
        <p:spPr>
          <a:xfrm>
            <a:off x="0" y="553774"/>
            <a:ext cx="12192000" cy="5750451"/>
          </a:xfrm>
          <a:prstGeom prst="rect">
            <a:avLst/>
          </a:prstGeom>
        </p:spPr>
      </p:pic>
    </p:spTree>
    <p:extLst>
      <p:ext uri="{BB962C8B-B14F-4D97-AF65-F5344CB8AC3E}">
        <p14:creationId xmlns:p14="http://schemas.microsoft.com/office/powerpoint/2010/main" val="3195418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827485A-E5BD-4AA1-9682-4B0655139895}"/>
              </a:ext>
            </a:extLst>
          </p:cNvPr>
          <p:cNvSpPr>
            <a:spLocks noGrp="1"/>
          </p:cNvSpPr>
          <p:nvPr>
            <p:ph type="title"/>
          </p:nvPr>
        </p:nvSpPr>
        <p:spPr>
          <a:xfrm>
            <a:off x="1790700" y="546352"/>
            <a:ext cx="8610600" cy="1293812"/>
          </a:xfrm>
        </p:spPr>
        <p:txBody>
          <a:bodyPr>
            <a:normAutofit fontScale="90000"/>
          </a:bodyPr>
          <a:lstStyle/>
          <a:p>
            <a:pPr algn="ctr"/>
            <a:r>
              <a:rPr lang="en-US" b="1" dirty="0">
                <a:highlight>
                  <a:srgbClr val="808080"/>
                </a:highlight>
              </a:rPr>
              <a:t>Department of Computer Science &amp; Engineering</a:t>
            </a:r>
            <a:endParaRPr lang="en-IN" dirty="0">
              <a:highlight>
                <a:srgbClr val="808080"/>
              </a:highlight>
            </a:endParaRPr>
          </a:p>
        </p:txBody>
      </p:sp>
      <p:sp>
        <p:nvSpPr>
          <p:cNvPr id="3" name="Content Placeholder 2">
            <a:extLst>
              <a:ext uri="{FF2B5EF4-FFF2-40B4-BE49-F238E27FC236}">
                <a16:creationId xmlns:a16="http://schemas.microsoft.com/office/drawing/2014/main" id="{89CC5424-3F9D-4614-ACCD-D7BDAA8226A7}"/>
              </a:ext>
            </a:extLst>
          </p:cNvPr>
          <p:cNvSpPr>
            <a:spLocks noGrp="1"/>
          </p:cNvSpPr>
          <p:nvPr>
            <p:ph idx="1"/>
          </p:nvPr>
        </p:nvSpPr>
        <p:spPr>
          <a:xfrm>
            <a:off x="685800" y="2833875"/>
            <a:ext cx="10820400" cy="4024125"/>
          </a:xfrm>
        </p:spPr>
        <p:txBody>
          <a:bodyPr>
            <a:normAutofit lnSpcReduction="10000"/>
          </a:bodyPr>
          <a:lstStyle/>
          <a:p>
            <a:pPr>
              <a:buNone/>
            </a:pPr>
            <a:r>
              <a:rPr lang="en-US" sz="2400" b="1" dirty="0"/>
              <a:t> </a:t>
            </a:r>
            <a:r>
              <a:rPr lang="en-US" sz="2400" b="1" u="sng" dirty="0"/>
              <a:t>VISION</a:t>
            </a:r>
            <a:endParaRPr lang="en-IN" sz="2400" u="sng" dirty="0"/>
          </a:p>
          <a:p>
            <a:pPr>
              <a:buNone/>
            </a:pPr>
            <a:r>
              <a:rPr lang="en-US" sz="2400" dirty="0"/>
              <a:t>To produce socially responsible technocrats, researchers , and entrepreneurs in the field of computer science and engineering.</a:t>
            </a:r>
          </a:p>
          <a:p>
            <a:pPr>
              <a:buNone/>
            </a:pPr>
            <a:r>
              <a:rPr lang="en-US" sz="2400" b="1" u="sng" dirty="0"/>
              <a:t>MISSION</a:t>
            </a:r>
            <a:endParaRPr lang="en-IN" sz="2400" dirty="0"/>
          </a:p>
          <a:p>
            <a:pPr>
              <a:buNone/>
            </a:pPr>
            <a:r>
              <a:rPr lang="en-US" sz="2400" b="1" dirty="0"/>
              <a:t>M1</a:t>
            </a:r>
            <a:r>
              <a:rPr lang="en-US" sz="2400" dirty="0"/>
              <a:t> -To provide quality education in the field of computer science and engineering with emphasis on research and innovations. </a:t>
            </a:r>
            <a:endParaRPr lang="en-IN" sz="2400" dirty="0"/>
          </a:p>
          <a:p>
            <a:pPr>
              <a:buNone/>
            </a:pPr>
            <a:r>
              <a:rPr lang="en-US" sz="2400" b="1" dirty="0"/>
              <a:t>M2</a:t>
            </a:r>
            <a:r>
              <a:rPr lang="en-US" sz="2400" dirty="0"/>
              <a:t> - To inculcate professional behavior , strong ethical values, and leadership skills.</a:t>
            </a:r>
            <a:endParaRPr lang="en-IN" sz="2400" b="1" dirty="0"/>
          </a:p>
          <a:p>
            <a:pPr>
              <a:buNone/>
            </a:pPr>
            <a:r>
              <a:rPr lang="en-US" sz="2400" b="1" dirty="0"/>
              <a:t>M3</a:t>
            </a:r>
            <a:r>
              <a:rPr lang="en-US" sz="2400" dirty="0"/>
              <a:t> - To provide a platform for promoting entrepreneurship and multidisciplinary activities.</a:t>
            </a:r>
            <a:endParaRPr lang="en-IN" sz="2400" b="1" dirty="0"/>
          </a:p>
          <a:p>
            <a:pPr algn="ctr">
              <a:buNone/>
            </a:pPr>
            <a:r>
              <a:rPr lang="en-US" sz="2400" dirty="0"/>
              <a:t> </a:t>
            </a:r>
            <a:endParaRPr lang="en-IN" sz="2400" dirty="0"/>
          </a:p>
          <a:p>
            <a:endParaRPr lang="en-IN" dirty="0"/>
          </a:p>
        </p:txBody>
      </p:sp>
    </p:spTree>
    <p:extLst>
      <p:ext uri="{BB962C8B-B14F-4D97-AF65-F5344CB8AC3E}">
        <p14:creationId xmlns:p14="http://schemas.microsoft.com/office/powerpoint/2010/main" val="2378698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326268-5CC2-4F82-8D14-2618287CFB73}"/>
              </a:ext>
            </a:extLst>
          </p:cNvPr>
          <p:cNvPicPr>
            <a:picLocks noChangeAspect="1"/>
          </p:cNvPicPr>
          <p:nvPr/>
        </p:nvPicPr>
        <p:blipFill>
          <a:blip r:embed="rId2"/>
          <a:stretch>
            <a:fillRect/>
          </a:stretch>
        </p:blipFill>
        <p:spPr>
          <a:xfrm>
            <a:off x="483960" y="1489434"/>
            <a:ext cx="11224080" cy="5227163"/>
          </a:xfrm>
          <a:prstGeom prst="rect">
            <a:avLst/>
          </a:prstGeom>
        </p:spPr>
      </p:pic>
      <p:sp>
        <p:nvSpPr>
          <p:cNvPr id="4" name="TextBox 3">
            <a:extLst>
              <a:ext uri="{FF2B5EF4-FFF2-40B4-BE49-F238E27FC236}">
                <a16:creationId xmlns:a16="http://schemas.microsoft.com/office/drawing/2014/main" id="{5D4CB33C-66D0-4EF6-9A9D-55ECD128A0F1}"/>
              </a:ext>
            </a:extLst>
          </p:cNvPr>
          <p:cNvSpPr txBox="1"/>
          <p:nvPr/>
        </p:nvSpPr>
        <p:spPr>
          <a:xfrm>
            <a:off x="483960" y="810705"/>
            <a:ext cx="7249213" cy="400110"/>
          </a:xfrm>
          <a:prstGeom prst="rect">
            <a:avLst/>
          </a:prstGeom>
          <a:noFill/>
        </p:spPr>
        <p:txBody>
          <a:bodyPr wrap="square" rtlCol="0">
            <a:spAutoFit/>
          </a:bodyPr>
          <a:lstStyle/>
          <a:p>
            <a:r>
              <a:rPr lang="en-US" sz="2000" dirty="0">
                <a:highlight>
                  <a:srgbClr val="808080"/>
                </a:highlight>
              </a:rPr>
              <a:t>USER INPUT PAGE WHICH WILL PREDICT PRICE OF STOCKS</a:t>
            </a:r>
            <a:endParaRPr lang="en-IN" sz="2000" dirty="0">
              <a:highlight>
                <a:srgbClr val="808080"/>
              </a:highlight>
            </a:endParaRPr>
          </a:p>
        </p:txBody>
      </p:sp>
    </p:spTree>
    <p:extLst>
      <p:ext uri="{BB962C8B-B14F-4D97-AF65-F5344CB8AC3E}">
        <p14:creationId xmlns:p14="http://schemas.microsoft.com/office/powerpoint/2010/main" val="900996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55AA7-8DF7-41CC-922A-19623EE359C2}"/>
              </a:ext>
            </a:extLst>
          </p:cNvPr>
          <p:cNvSpPr>
            <a:spLocks noGrp="1"/>
          </p:cNvSpPr>
          <p:nvPr>
            <p:ph type="title"/>
          </p:nvPr>
        </p:nvSpPr>
        <p:spPr>
          <a:xfrm>
            <a:off x="685800" y="678648"/>
            <a:ext cx="8610600" cy="1293028"/>
          </a:xfrm>
        </p:spPr>
        <p:txBody>
          <a:bodyPr/>
          <a:lstStyle/>
          <a:p>
            <a:pPr algn="l"/>
            <a:r>
              <a:rPr lang="en-US" u="sng" dirty="0">
                <a:highlight>
                  <a:srgbClr val="808080"/>
                </a:highlight>
              </a:rPr>
              <a:t>Scope of project</a:t>
            </a:r>
          </a:p>
        </p:txBody>
      </p:sp>
      <p:sp>
        <p:nvSpPr>
          <p:cNvPr id="3" name="Content Placeholder 2">
            <a:extLst>
              <a:ext uri="{FF2B5EF4-FFF2-40B4-BE49-F238E27FC236}">
                <a16:creationId xmlns:a16="http://schemas.microsoft.com/office/drawing/2014/main" id="{45B02ABD-ED1F-4BA2-86E4-2BEB6C7F9CD6}"/>
              </a:ext>
            </a:extLst>
          </p:cNvPr>
          <p:cNvSpPr>
            <a:spLocks noGrp="1"/>
          </p:cNvSpPr>
          <p:nvPr>
            <p:ph idx="1"/>
          </p:nvPr>
        </p:nvSpPr>
        <p:spPr/>
        <p:txBody>
          <a:bodyPr vert="horz" lIns="91440" tIns="45720" rIns="91440" bIns="45720" rtlCol="0" anchor="t">
            <a:normAutofit/>
          </a:bodyPr>
          <a:lstStyle/>
          <a:p>
            <a:r>
              <a:rPr lang="en-US"/>
              <a:t>To bring a helpful user interface based on a finite number of investment opportunities deployed through a web/android application, our project is threefold </a:t>
            </a:r>
          </a:p>
          <a:p>
            <a:r>
              <a:rPr lang="en-US"/>
              <a:t>Firstly training and deploying a machine learning model.</a:t>
            </a:r>
          </a:p>
          <a:p>
            <a:r>
              <a:rPr lang="en-US"/>
              <a:t>Secondly developing a user interface with help of libraries such as flask,  </a:t>
            </a:r>
            <a:r>
              <a:rPr lang="en-US" err="1"/>
              <a:t>tkinter</a:t>
            </a:r>
            <a:r>
              <a:rPr lang="en-US"/>
              <a:t>, </a:t>
            </a:r>
            <a:r>
              <a:rPr lang="en-US" err="1"/>
              <a:t>django</a:t>
            </a:r>
            <a:r>
              <a:rPr lang="en-US"/>
              <a:t>, etc. We are aiming at developing a web application from scratch. </a:t>
            </a:r>
          </a:p>
          <a:p>
            <a:r>
              <a:rPr lang="en-US"/>
              <a:t>Thirdly once the UI/web app is successfully implemented and up and running our next objective is to integrate it into an android application(APK).  </a:t>
            </a:r>
          </a:p>
        </p:txBody>
      </p:sp>
    </p:spTree>
    <p:extLst>
      <p:ext uri="{BB962C8B-B14F-4D97-AF65-F5344CB8AC3E}">
        <p14:creationId xmlns:p14="http://schemas.microsoft.com/office/powerpoint/2010/main" val="8955081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BD0DE-AF1B-47FB-A110-FAFF04A7A94E}"/>
              </a:ext>
            </a:extLst>
          </p:cNvPr>
          <p:cNvSpPr>
            <a:spLocks noGrp="1"/>
          </p:cNvSpPr>
          <p:nvPr>
            <p:ph type="title"/>
          </p:nvPr>
        </p:nvSpPr>
        <p:spPr>
          <a:xfrm>
            <a:off x="682668" y="764373"/>
            <a:ext cx="8610600" cy="1293028"/>
          </a:xfrm>
        </p:spPr>
        <p:txBody>
          <a:bodyPr/>
          <a:lstStyle/>
          <a:p>
            <a:pPr algn="l"/>
            <a:r>
              <a:rPr lang="en-US" u="sng" dirty="0">
                <a:highlight>
                  <a:srgbClr val="808080"/>
                </a:highlight>
              </a:rPr>
              <a:t>conclusion</a:t>
            </a:r>
          </a:p>
        </p:txBody>
      </p:sp>
      <p:sp>
        <p:nvSpPr>
          <p:cNvPr id="3" name="Content Placeholder 2">
            <a:extLst>
              <a:ext uri="{FF2B5EF4-FFF2-40B4-BE49-F238E27FC236}">
                <a16:creationId xmlns:a16="http://schemas.microsoft.com/office/drawing/2014/main" id="{7992B479-E1B3-4DEB-8BE4-643B631F76BE}"/>
              </a:ext>
            </a:extLst>
          </p:cNvPr>
          <p:cNvSpPr>
            <a:spLocks noGrp="1"/>
          </p:cNvSpPr>
          <p:nvPr>
            <p:ph idx="1"/>
          </p:nvPr>
        </p:nvSpPr>
        <p:spPr/>
        <p:txBody>
          <a:bodyPr vert="horz" lIns="91440" tIns="45720" rIns="91440" bIns="45720" rtlCol="0" anchor="t">
            <a:noAutofit/>
          </a:bodyPr>
          <a:lstStyle/>
          <a:p>
            <a:r>
              <a:rPr lang="en-US" sz="3600" dirty="0">
                <a:ea typeface="+mn-lt"/>
                <a:cs typeface="+mn-lt"/>
              </a:rPr>
              <a:t>This model will be helpful for the future investors or those who are willing to start a career in investing.</a:t>
            </a:r>
          </a:p>
          <a:p>
            <a:r>
              <a:rPr lang="en-US" sz="3600" dirty="0"/>
              <a:t>With the help of our web based app , information about different types of investments will become easier for a rookie to access.</a:t>
            </a:r>
          </a:p>
        </p:txBody>
      </p:sp>
    </p:spTree>
    <p:extLst>
      <p:ext uri="{BB962C8B-B14F-4D97-AF65-F5344CB8AC3E}">
        <p14:creationId xmlns:p14="http://schemas.microsoft.com/office/powerpoint/2010/main" val="2878406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BCA22-5A2B-47FB-AB63-47276918ABB8}"/>
              </a:ext>
            </a:extLst>
          </p:cNvPr>
          <p:cNvSpPr>
            <a:spLocks noGrp="1"/>
          </p:cNvSpPr>
          <p:nvPr>
            <p:ph type="title"/>
          </p:nvPr>
        </p:nvSpPr>
        <p:spPr/>
        <p:txBody>
          <a:bodyPr/>
          <a:lstStyle/>
          <a:p>
            <a:pPr algn="ctr"/>
            <a:r>
              <a:rPr lang="en-US" dirty="0"/>
              <a:t>Bibliography and research paper references</a:t>
            </a:r>
            <a:endParaRPr lang="en-IN" dirty="0"/>
          </a:p>
        </p:txBody>
      </p:sp>
      <p:sp>
        <p:nvSpPr>
          <p:cNvPr id="3" name="Content Placeholder 2">
            <a:extLst>
              <a:ext uri="{FF2B5EF4-FFF2-40B4-BE49-F238E27FC236}">
                <a16:creationId xmlns:a16="http://schemas.microsoft.com/office/drawing/2014/main" id="{A96BCFA8-EE15-48A6-9B0C-101249137D06}"/>
              </a:ext>
            </a:extLst>
          </p:cNvPr>
          <p:cNvSpPr>
            <a:spLocks noGrp="1"/>
          </p:cNvSpPr>
          <p:nvPr>
            <p:ph idx="1"/>
          </p:nvPr>
        </p:nvSpPr>
        <p:spPr>
          <a:xfrm>
            <a:off x="245097" y="2194560"/>
            <a:ext cx="9106293" cy="3009036"/>
          </a:xfrm>
        </p:spPr>
        <p:txBody>
          <a:bodyPr>
            <a:normAutofit fontScale="77500" lnSpcReduction="20000"/>
          </a:bodyPr>
          <a:lstStyle/>
          <a:p>
            <a:r>
              <a:rPr lang="en-US" sz="1400" dirty="0"/>
              <a:t>Research Papers used for reference : </a:t>
            </a:r>
          </a:p>
          <a:p>
            <a:pPr marL="342900" indent="-342900">
              <a:buAutoNum type="arabicParenR"/>
            </a:pPr>
            <a:r>
              <a:rPr lang="en-US" sz="1400" dirty="0"/>
              <a:t>Authors : </a:t>
            </a:r>
            <a:r>
              <a:rPr lang="en-IN" sz="1400" dirty="0"/>
              <a:t>Z. Ismail, A. Yahya and A. </a:t>
            </a:r>
            <a:r>
              <a:rPr lang="en-IN" sz="1400" dirty="0" err="1"/>
              <a:t>Shabri</a:t>
            </a:r>
            <a:endParaRPr lang="en-IN" sz="1400" dirty="0"/>
          </a:p>
          <a:p>
            <a:pPr marL="0" indent="0">
              <a:buNone/>
            </a:pPr>
            <a:r>
              <a:rPr lang="en-US" sz="1400" dirty="0"/>
              <a:t>Title : </a:t>
            </a:r>
            <a:r>
              <a:rPr lang="en-IN" sz="1500" dirty="0"/>
              <a:t>Forecasting Gold Prices Using Multiple Linear Regression Method</a:t>
            </a:r>
          </a:p>
          <a:p>
            <a:pPr marL="0" indent="0">
              <a:buNone/>
            </a:pPr>
            <a:r>
              <a:rPr lang="en-US" sz="1400" dirty="0"/>
              <a:t>Published in : </a:t>
            </a:r>
            <a:r>
              <a:rPr lang="en-IN" sz="1500" dirty="0"/>
              <a:t>American Journal of Applied Sciences</a:t>
            </a:r>
            <a:endParaRPr lang="en-US" sz="1400" dirty="0"/>
          </a:p>
          <a:p>
            <a:pPr marL="0" indent="0">
              <a:buNone/>
            </a:pPr>
            <a:r>
              <a:rPr lang="en-US" sz="1400" dirty="0"/>
              <a:t>2) Authors : </a:t>
            </a:r>
            <a:r>
              <a:rPr lang="en-IN" sz="1500" dirty="0" err="1"/>
              <a:t>M.Sravani</a:t>
            </a:r>
            <a:r>
              <a:rPr lang="en-IN" sz="1500" dirty="0"/>
              <a:t> , </a:t>
            </a:r>
            <a:r>
              <a:rPr lang="en-IN" sz="1500" dirty="0" err="1"/>
              <a:t>Ch.Abhilash</a:t>
            </a:r>
            <a:r>
              <a:rPr lang="en-IN" sz="1500" dirty="0"/>
              <a:t> , </a:t>
            </a:r>
            <a:r>
              <a:rPr lang="en-IN" sz="1500" dirty="0" err="1"/>
              <a:t>T.Divya</a:t>
            </a:r>
            <a:r>
              <a:rPr lang="en-IN" sz="1500" dirty="0"/>
              <a:t> , </a:t>
            </a:r>
            <a:r>
              <a:rPr lang="en-IN" sz="1500" dirty="0" err="1"/>
              <a:t>Ch.Vasthav</a:t>
            </a:r>
            <a:r>
              <a:rPr lang="en-IN" sz="1500" dirty="0"/>
              <a:t> , </a:t>
            </a:r>
            <a:r>
              <a:rPr lang="en-IN" sz="1500" dirty="0" err="1"/>
              <a:t>D.Priyanka</a:t>
            </a:r>
            <a:endParaRPr lang="en-IN" sz="1500" dirty="0"/>
          </a:p>
          <a:p>
            <a:pPr marL="0" indent="0">
              <a:buNone/>
            </a:pPr>
            <a:r>
              <a:rPr lang="en-US" sz="1400" dirty="0"/>
              <a:t>Title : </a:t>
            </a:r>
            <a:r>
              <a:rPr lang="en-IN" sz="1500" dirty="0"/>
              <a:t>GOLD PRICE PREDICTION</a:t>
            </a:r>
          </a:p>
          <a:p>
            <a:pPr marL="0" indent="0">
              <a:buNone/>
            </a:pPr>
            <a:r>
              <a:rPr lang="en-US" sz="1400" dirty="0"/>
              <a:t>Published in : International Journal of creative Research Thoughts , ISSN : 2320-2882</a:t>
            </a:r>
          </a:p>
          <a:p>
            <a:pPr marL="0" indent="0">
              <a:buNone/>
            </a:pPr>
            <a:r>
              <a:rPr lang="en-US" sz="1400" dirty="0"/>
              <a:t> https://www.researchgate.net/profile/Temesgen-Muniye/publication/345262720_Bitcoin_Price_Prediction_and_Analysis_Using_Deep_Learning_Models/links/601bbe15299bf1cc26a01ea7/Bitcoin-Price-Prediction-and-Analysis-Using-Deep-Learning-Models.pdf?origin=publication_detail</a:t>
            </a:r>
          </a:p>
          <a:p>
            <a:pPr marL="0" indent="0">
              <a:buNone/>
            </a:pPr>
            <a:endParaRPr lang="en-US" sz="1400" dirty="0"/>
          </a:p>
          <a:p>
            <a:pPr marL="0" indent="0">
              <a:buNone/>
            </a:pPr>
            <a:r>
              <a:rPr lang="en-US" sz="1400" dirty="0"/>
              <a:t>3) https://www.researchgate.net/profile/Manjula-Ka/publication/336414732_Gold_Price_Prediction_using_Ensemble_based_Machine_Learning_Techniques/links/5f93d35a92851c14bce1a777/Gold-Price-Prediction-using-Ensemble-based-Machine-Learning-Techniques.pdf?origin=publication_detail</a:t>
            </a:r>
            <a:endParaRPr lang="en-IN" sz="1400" dirty="0"/>
          </a:p>
        </p:txBody>
      </p:sp>
      <p:sp>
        <p:nvSpPr>
          <p:cNvPr id="4" name="TextBox 3">
            <a:extLst>
              <a:ext uri="{FF2B5EF4-FFF2-40B4-BE49-F238E27FC236}">
                <a16:creationId xmlns:a16="http://schemas.microsoft.com/office/drawing/2014/main" id="{76DD09CE-15B5-4555-8824-A814A1AEADB8}"/>
              </a:ext>
            </a:extLst>
          </p:cNvPr>
          <p:cNvSpPr txBox="1"/>
          <p:nvPr/>
        </p:nvSpPr>
        <p:spPr>
          <a:xfrm>
            <a:off x="245097" y="5297864"/>
            <a:ext cx="5033913" cy="646331"/>
          </a:xfrm>
          <a:prstGeom prst="rect">
            <a:avLst/>
          </a:prstGeom>
          <a:noFill/>
        </p:spPr>
        <p:txBody>
          <a:bodyPr wrap="square" rtlCol="0">
            <a:spAutoFit/>
          </a:bodyPr>
          <a:lstStyle/>
          <a:p>
            <a:pPr marL="285750" indent="-285750">
              <a:buFont typeface="Arial" panose="020B0604020202020204" pitchFamily="34" charset="0"/>
              <a:buChar char="•"/>
            </a:pPr>
            <a:r>
              <a:rPr lang="en-US" dirty="0"/>
              <a:t>Dataset taken from</a:t>
            </a:r>
          </a:p>
          <a:p>
            <a:r>
              <a:rPr lang="en-US" dirty="0"/>
              <a:t>Kaggle</a:t>
            </a:r>
            <a:endParaRPr lang="en-IN" dirty="0"/>
          </a:p>
        </p:txBody>
      </p:sp>
    </p:spTree>
    <p:extLst>
      <p:ext uri="{BB962C8B-B14F-4D97-AF65-F5344CB8AC3E}">
        <p14:creationId xmlns:p14="http://schemas.microsoft.com/office/powerpoint/2010/main" val="2845424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B6644-EDEB-4BDF-91D8-8BA50BC55001}"/>
              </a:ext>
            </a:extLst>
          </p:cNvPr>
          <p:cNvSpPr>
            <a:spLocks noGrp="1"/>
          </p:cNvSpPr>
          <p:nvPr>
            <p:ph type="title"/>
          </p:nvPr>
        </p:nvSpPr>
        <p:spPr>
          <a:xfrm>
            <a:off x="685800" y="764373"/>
            <a:ext cx="8610600" cy="1293028"/>
          </a:xfrm>
        </p:spPr>
        <p:txBody>
          <a:bodyPr/>
          <a:lstStyle/>
          <a:p>
            <a:pPr algn="l"/>
            <a:r>
              <a:rPr lang="en-US" dirty="0">
                <a:highlight>
                  <a:srgbClr val="808080"/>
                </a:highlight>
              </a:rPr>
              <a:t>Content</a:t>
            </a:r>
            <a:endParaRPr lang="en-IN" dirty="0">
              <a:highlight>
                <a:srgbClr val="808080"/>
              </a:highlight>
            </a:endParaRPr>
          </a:p>
        </p:txBody>
      </p:sp>
      <p:sp>
        <p:nvSpPr>
          <p:cNvPr id="4" name="Content Placeholder 2">
            <a:extLst>
              <a:ext uri="{FF2B5EF4-FFF2-40B4-BE49-F238E27FC236}">
                <a16:creationId xmlns:a16="http://schemas.microsoft.com/office/drawing/2014/main" id="{34CD8E5B-1AF2-41ED-8FA5-2EB204327706}"/>
              </a:ext>
            </a:extLst>
          </p:cNvPr>
          <p:cNvSpPr>
            <a:spLocks noGrp="1"/>
          </p:cNvSpPr>
          <p:nvPr>
            <p:ph idx="1"/>
          </p:nvPr>
        </p:nvSpPr>
        <p:spPr/>
        <p:txBody>
          <a:bodyPr>
            <a:normAutofit/>
          </a:bodyPr>
          <a:lstStyle/>
          <a:p>
            <a:r>
              <a:rPr lang="en-US" sz="2800" dirty="0"/>
              <a:t>Objective</a:t>
            </a:r>
          </a:p>
          <a:p>
            <a:r>
              <a:rPr lang="en-US" sz="2800" dirty="0"/>
              <a:t>Introduction/Literature survey</a:t>
            </a:r>
          </a:p>
          <a:p>
            <a:r>
              <a:rPr lang="en-US" sz="2800" dirty="0"/>
              <a:t>Methodology with Block Diagram </a:t>
            </a:r>
          </a:p>
          <a:p>
            <a:r>
              <a:rPr lang="en-US" sz="2800" dirty="0"/>
              <a:t>Nature of Project: S/W, H/W </a:t>
            </a:r>
          </a:p>
          <a:p>
            <a:r>
              <a:rPr lang="en-US" sz="2800" dirty="0"/>
              <a:t>Final Application.</a:t>
            </a:r>
          </a:p>
          <a:p>
            <a:r>
              <a:rPr lang="en-US" sz="2800" dirty="0"/>
              <a:t>Name of three SCI/Scopus indexed journals or IEEE conference in one of which work will be published</a:t>
            </a:r>
          </a:p>
          <a:p>
            <a:pPr>
              <a:buNone/>
            </a:pPr>
            <a:endParaRPr lang="en-US" dirty="0"/>
          </a:p>
        </p:txBody>
      </p:sp>
    </p:spTree>
    <p:extLst>
      <p:ext uri="{BB962C8B-B14F-4D97-AF65-F5344CB8AC3E}">
        <p14:creationId xmlns:p14="http://schemas.microsoft.com/office/powerpoint/2010/main" val="3140513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04EE-D806-4955-974D-DCCC220EA91A}"/>
              </a:ext>
            </a:extLst>
          </p:cNvPr>
          <p:cNvSpPr>
            <a:spLocks noGrp="1"/>
          </p:cNvSpPr>
          <p:nvPr>
            <p:ph type="title"/>
          </p:nvPr>
        </p:nvSpPr>
        <p:spPr>
          <a:xfrm>
            <a:off x="682668" y="680866"/>
            <a:ext cx="8610600" cy="1293028"/>
          </a:xfrm>
        </p:spPr>
        <p:txBody>
          <a:bodyPr/>
          <a:lstStyle/>
          <a:p>
            <a:pPr algn="l"/>
            <a:r>
              <a:rPr lang="en-US" u="sng" dirty="0">
                <a:highlight>
                  <a:srgbClr val="808080"/>
                </a:highlight>
              </a:rPr>
              <a:t>OBJECTIVE</a:t>
            </a:r>
          </a:p>
        </p:txBody>
      </p:sp>
      <p:sp>
        <p:nvSpPr>
          <p:cNvPr id="3" name="Content Placeholder 2">
            <a:extLst>
              <a:ext uri="{FF2B5EF4-FFF2-40B4-BE49-F238E27FC236}">
                <a16:creationId xmlns:a16="http://schemas.microsoft.com/office/drawing/2014/main" id="{A9B0F8AE-0B91-4970-8010-E49694ACFCF8}"/>
              </a:ext>
            </a:extLst>
          </p:cNvPr>
          <p:cNvSpPr>
            <a:spLocks noGrp="1"/>
          </p:cNvSpPr>
          <p:nvPr>
            <p:ph idx="1"/>
          </p:nvPr>
        </p:nvSpPr>
        <p:spPr/>
        <p:txBody>
          <a:bodyPr vert="horz" lIns="91440" tIns="45720" rIns="91440" bIns="45720" rtlCol="0" anchor="t">
            <a:normAutofit/>
          </a:bodyPr>
          <a:lstStyle/>
          <a:p>
            <a:r>
              <a:rPr lang="en-IN" dirty="0"/>
              <a:t>One Stop for all your investment needs , investors centre is the corner stone of every and any type of financial investment which involves participative risk and yields magnanimous returns on investments . this project helps the client in investing his/her money on the basis of calculative risk. On analysing the data from the past the models used helps to predict the future price thereby the user can decide whether to invest or not.</a:t>
            </a:r>
            <a:endParaRPr lang="en-US" dirty="0"/>
          </a:p>
        </p:txBody>
      </p:sp>
      <p:pic>
        <p:nvPicPr>
          <p:cNvPr id="5" name="Picture 5" descr="A pile of gold bars&#10;&#10;Description automatically generated">
            <a:extLst>
              <a:ext uri="{FF2B5EF4-FFF2-40B4-BE49-F238E27FC236}">
                <a16:creationId xmlns:a16="http://schemas.microsoft.com/office/drawing/2014/main" id="{AC9ECD6E-057C-499E-8D52-454924D46E25}"/>
              </a:ext>
            </a:extLst>
          </p:cNvPr>
          <p:cNvPicPr>
            <a:picLocks noChangeAspect="1"/>
          </p:cNvPicPr>
          <p:nvPr/>
        </p:nvPicPr>
        <p:blipFill>
          <a:blip r:embed="rId2"/>
          <a:stretch>
            <a:fillRect/>
          </a:stretch>
        </p:blipFill>
        <p:spPr>
          <a:xfrm>
            <a:off x="1124277" y="4518961"/>
            <a:ext cx="2814050" cy="1828408"/>
          </a:xfrm>
          <a:prstGeom prst="rect">
            <a:avLst/>
          </a:prstGeom>
        </p:spPr>
      </p:pic>
      <p:pic>
        <p:nvPicPr>
          <p:cNvPr id="6" name="Picture 6">
            <a:extLst>
              <a:ext uri="{FF2B5EF4-FFF2-40B4-BE49-F238E27FC236}">
                <a16:creationId xmlns:a16="http://schemas.microsoft.com/office/drawing/2014/main" id="{D8EEA04F-CDF1-4A78-B556-E8807BE1CEAB}"/>
              </a:ext>
            </a:extLst>
          </p:cNvPr>
          <p:cNvPicPr>
            <a:picLocks noChangeAspect="1"/>
          </p:cNvPicPr>
          <p:nvPr/>
        </p:nvPicPr>
        <p:blipFill>
          <a:blip r:embed="rId3"/>
          <a:stretch>
            <a:fillRect/>
          </a:stretch>
        </p:blipFill>
        <p:spPr>
          <a:xfrm>
            <a:off x="4614536" y="4519874"/>
            <a:ext cx="2879420" cy="1910088"/>
          </a:xfrm>
          <a:prstGeom prst="rect">
            <a:avLst/>
          </a:prstGeom>
        </p:spPr>
      </p:pic>
      <p:pic>
        <p:nvPicPr>
          <p:cNvPr id="7" name="Picture 7" descr="A picture containing text, electronics&#10;&#10;Description automatically generated">
            <a:extLst>
              <a:ext uri="{FF2B5EF4-FFF2-40B4-BE49-F238E27FC236}">
                <a16:creationId xmlns:a16="http://schemas.microsoft.com/office/drawing/2014/main" id="{76BEF062-ED90-4F24-B2AC-DC8A1F9ED0AA}"/>
              </a:ext>
            </a:extLst>
          </p:cNvPr>
          <p:cNvPicPr>
            <a:picLocks noChangeAspect="1"/>
          </p:cNvPicPr>
          <p:nvPr/>
        </p:nvPicPr>
        <p:blipFill>
          <a:blip r:embed="rId4"/>
          <a:stretch>
            <a:fillRect/>
          </a:stretch>
        </p:blipFill>
        <p:spPr>
          <a:xfrm>
            <a:off x="8221249" y="4446869"/>
            <a:ext cx="2743200" cy="2056099"/>
          </a:xfrm>
          <a:prstGeom prst="rect">
            <a:avLst/>
          </a:prstGeom>
        </p:spPr>
      </p:pic>
    </p:spTree>
    <p:extLst>
      <p:ext uri="{BB962C8B-B14F-4D97-AF65-F5344CB8AC3E}">
        <p14:creationId xmlns:p14="http://schemas.microsoft.com/office/powerpoint/2010/main" val="2672706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E1144-FE6C-493C-B36B-ACB96179D1ED}"/>
              </a:ext>
            </a:extLst>
          </p:cNvPr>
          <p:cNvSpPr>
            <a:spLocks noGrp="1"/>
          </p:cNvSpPr>
          <p:nvPr>
            <p:ph type="title"/>
          </p:nvPr>
        </p:nvSpPr>
        <p:spPr>
          <a:xfrm>
            <a:off x="685800" y="649544"/>
            <a:ext cx="8610600" cy="1293028"/>
          </a:xfrm>
        </p:spPr>
        <p:txBody>
          <a:bodyPr/>
          <a:lstStyle/>
          <a:p>
            <a:pPr algn="l"/>
            <a:r>
              <a:rPr lang="en-US" dirty="0">
                <a:highlight>
                  <a:srgbClr val="808080"/>
                </a:highlight>
              </a:rPr>
              <a:t>Introduction  </a:t>
            </a:r>
            <a:endParaRPr lang="en-IN" dirty="0">
              <a:highlight>
                <a:srgbClr val="808080"/>
              </a:highlight>
            </a:endParaRPr>
          </a:p>
        </p:txBody>
      </p:sp>
      <p:sp>
        <p:nvSpPr>
          <p:cNvPr id="4" name="Content Placeholder 3">
            <a:extLst>
              <a:ext uri="{FF2B5EF4-FFF2-40B4-BE49-F238E27FC236}">
                <a16:creationId xmlns:a16="http://schemas.microsoft.com/office/drawing/2014/main" id="{BA2C19EE-9D46-49E4-BE63-9E2969DD7DBD}"/>
              </a:ext>
            </a:extLst>
          </p:cNvPr>
          <p:cNvSpPr txBox="1">
            <a:spLocks noGrp="1"/>
          </p:cNvSpPr>
          <p:nvPr>
            <p:ph idx="1"/>
          </p:nvPr>
        </p:nvSpPr>
        <p:spPr>
          <a:xfrm>
            <a:off x="685800" y="2193925"/>
            <a:ext cx="10820400" cy="4247317"/>
          </a:xfrm>
          <a:prstGeom prst="rect">
            <a:avLst/>
          </a:prstGeom>
          <a:noFill/>
        </p:spPr>
        <p:txBody>
          <a:bodyPr wrap="square" rtlCol="0">
            <a:spAutoFit/>
          </a:bodyPr>
          <a:lstStyle/>
          <a:p>
            <a:pPr marL="0" indent="0">
              <a:buNone/>
            </a:pPr>
            <a:r>
              <a:rPr lang="en-IN" sz="2000" dirty="0">
                <a:effectLst/>
                <a:latin typeface="Calibri" panose="020F0502020204030204" pitchFamily="34" charset="0"/>
                <a:ea typeface="Calibri" panose="020F0502020204030204" pitchFamily="34" charset="0"/>
                <a:cs typeface="Times New Roman" panose="02020603050405020304" pitchFamily="18" charset="0"/>
              </a:rPr>
              <a:t>Gone are the days when people use to only rely on their savings for future security. In today's world, savings may not be adequate to ensure financial safety. Investing ensures present and future financial security. It allows you to grow your wealth and at the same time generate inflation-beating returns. You also benefit from the power of compounding. Furthermore, investments have the potential to meet your financial goals, such as purchasing a house, accumulating retirement corpus, and building an emergency fund, among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others.Today</a:t>
            </a:r>
            <a:r>
              <a:rPr lang="en-IN" sz="2000" dirty="0">
                <a:effectLst/>
                <a:latin typeface="Calibri" panose="020F0502020204030204" pitchFamily="34" charset="0"/>
                <a:ea typeface="Calibri" panose="020F0502020204030204" pitchFamily="34" charset="0"/>
                <a:cs typeface="Times New Roman" panose="02020603050405020304" pitchFamily="18" charset="0"/>
              </a:rPr>
              <a:t> there are various fields in which one can invest whether it’s gold, crypto currency, variety of stocks. But the questions arises how safe it is to invest your money? What will that Investment yield for you in the future? Does it worth investing all your hard earned money into any particular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stock?We</a:t>
            </a:r>
            <a:r>
              <a:rPr lang="en-IN" sz="2000" dirty="0">
                <a:effectLst/>
                <a:latin typeface="Calibri" panose="020F0502020204030204" pitchFamily="34" charset="0"/>
                <a:ea typeface="Calibri" panose="020F0502020204030204" pitchFamily="34" charset="0"/>
                <a:cs typeface="Times New Roman" panose="02020603050405020304" pitchFamily="18" charset="0"/>
              </a:rPr>
              <a:t> can find answer to all these questions using the advance field of Machine learning. Machine learning as technology helps analyse large chunks of data, easing the tasks of data scientists in an automated process and is gaining a lot of prominence and recognition. Machine learning has changed the way data extraction and interpretation works by involving automatic sets of generic methods that have replaced traditional statistical </a:t>
            </a:r>
            <a:r>
              <a:rPr lang="en-IN" sz="2000" dirty="0" err="1">
                <a:effectLst/>
                <a:latin typeface="Calibri" panose="020F0502020204030204" pitchFamily="34" charset="0"/>
                <a:ea typeface="Calibri" panose="020F0502020204030204" pitchFamily="34" charset="0"/>
                <a:cs typeface="Times New Roman" panose="02020603050405020304" pitchFamily="18" charset="0"/>
              </a:rPr>
              <a:t>techniques.Consider</a:t>
            </a:r>
            <a:r>
              <a:rPr lang="en-IN" sz="2000" dirty="0">
                <a:effectLst/>
                <a:latin typeface="Calibri" panose="020F0502020204030204" pitchFamily="34" charset="0"/>
                <a:ea typeface="Calibri" panose="020F0502020204030204" pitchFamily="34" charset="0"/>
                <a:cs typeface="Times New Roman" panose="02020603050405020304" pitchFamily="18" charset="0"/>
              </a:rPr>
              <a:t> ML as the basis we have thought to create a prediction model to predict about the future investment in the various field as mentioned above.</a:t>
            </a:r>
          </a:p>
        </p:txBody>
      </p:sp>
    </p:spTree>
    <p:extLst>
      <p:ext uri="{BB962C8B-B14F-4D97-AF65-F5344CB8AC3E}">
        <p14:creationId xmlns:p14="http://schemas.microsoft.com/office/powerpoint/2010/main" val="3877530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6229B-BB73-4A0C-8E78-D33D8071EE21}"/>
              </a:ext>
            </a:extLst>
          </p:cNvPr>
          <p:cNvSpPr>
            <a:spLocks noGrp="1"/>
          </p:cNvSpPr>
          <p:nvPr>
            <p:ph type="title"/>
          </p:nvPr>
        </p:nvSpPr>
        <p:spPr>
          <a:xfrm>
            <a:off x="685800" y="639315"/>
            <a:ext cx="8610600" cy="1293028"/>
          </a:xfrm>
        </p:spPr>
        <p:txBody>
          <a:bodyPr/>
          <a:lstStyle/>
          <a:p>
            <a:pPr algn="l"/>
            <a:r>
              <a:rPr lang="en-US" dirty="0">
                <a:highlight>
                  <a:srgbClr val="808080"/>
                </a:highlight>
              </a:rPr>
              <a:t>Methodology</a:t>
            </a:r>
            <a:endParaRPr lang="en-IN" dirty="0">
              <a:highlight>
                <a:srgbClr val="808080"/>
              </a:highlight>
            </a:endParaRPr>
          </a:p>
        </p:txBody>
      </p:sp>
      <p:sp>
        <p:nvSpPr>
          <p:cNvPr id="3" name="Content Placeholder 2">
            <a:extLst>
              <a:ext uri="{FF2B5EF4-FFF2-40B4-BE49-F238E27FC236}">
                <a16:creationId xmlns:a16="http://schemas.microsoft.com/office/drawing/2014/main" id="{2FA16F34-C1AE-4EDC-8814-08F40B5E4BF1}"/>
              </a:ext>
            </a:extLst>
          </p:cNvPr>
          <p:cNvSpPr>
            <a:spLocks noGrp="1"/>
          </p:cNvSpPr>
          <p:nvPr>
            <p:ph idx="1"/>
          </p:nvPr>
        </p:nvSpPr>
        <p:spPr/>
        <p:txBody>
          <a:bodyPr>
            <a:normAutofit fontScale="85000" lnSpcReduction="10000"/>
          </a:bodyPr>
          <a:lstStyle/>
          <a:p>
            <a:pPr>
              <a:lnSpc>
                <a:spcPct val="150000"/>
              </a:lnSpc>
              <a:spcAft>
                <a:spcPts val="1000"/>
              </a:spcAft>
            </a:pPr>
            <a:r>
              <a:rPr lang="en-IN" sz="1800" dirty="0">
                <a:effectLst/>
                <a:latin typeface="Calibri" panose="020F0502020204030204" pitchFamily="34" charset="0"/>
                <a:ea typeface="Calibri" panose="020F0502020204030204" pitchFamily="34" charset="0"/>
                <a:cs typeface="Calibri" panose="020F0502020204030204" pitchFamily="34" charset="0"/>
              </a:rPr>
              <a:t>The process will be basically done in 4 major steps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IN" sz="1800" dirty="0">
                <a:effectLst/>
                <a:latin typeface="Calibri" panose="020F0502020204030204" pitchFamily="34" charset="0"/>
                <a:ea typeface="Calibri" panose="020F0502020204030204" pitchFamily="34" charset="0"/>
                <a:cs typeface="Calibri" panose="020F0502020204030204" pitchFamily="34" charset="0"/>
              </a:rPr>
              <a:t>STEP 1 – Finding and Collecting the Data set -: The data set will </a:t>
            </a:r>
            <a:r>
              <a:rPr lang="en-IN" sz="1800" dirty="0" err="1">
                <a:effectLst/>
                <a:latin typeface="Calibri" panose="020F0502020204030204" pitchFamily="34" charset="0"/>
                <a:ea typeface="Calibri" panose="020F0502020204030204" pitchFamily="34" charset="0"/>
                <a:cs typeface="Calibri" panose="020F0502020204030204" pitchFamily="34" charset="0"/>
              </a:rPr>
              <a:t>mainafly</a:t>
            </a:r>
            <a:r>
              <a:rPr lang="en-IN" sz="1800" dirty="0">
                <a:effectLst/>
                <a:latin typeface="Calibri" panose="020F0502020204030204" pitchFamily="34" charset="0"/>
                <a:ea typeface="Calibri" panose="020F0502020204030204" pitchFamily="34" charset="0"/>
                <a:cs typeface="Calibri" panose="020F0502020204030204" pitchFamily="34" charset="0"/>
              </a:rPr>
              <a:t> consists of the past dates, the prices of the stock on that particular date, the S&amp;P which is the market index. It is one of the most commonly followed equity indexes, etc.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IN" sz="1800" dirty="0">
                <a:effectLst/>
                <a:latin typeface="Calibri" panose="020F0502020204030204" pitchFamily="34" charset="0"/>
                <a:ea typeface="Calibri" panose="020F0502020204030204" pitchFamily="34" charset="0"/>
                <a:cs typeface="Calibri" panose="020F0502020204030204" pitchFamily="34" charset="0"/>
              </a:rPr>
              <a:t>STEP 2- Training and Modelling the Data set-: Data cleaning , feature scaling, data processing will be done with the various models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IN" sz="1800" dirty="0">
                <a:effectLst/>
                <a:latin typeface="Calibri" panose="020F0502020204030204" pitchFamily="34" charset="0"/>
                <a:ea typeface="Calibri" panose="020F0502020204030204" pitchFamily="34" charset="0"/>
                <a:cs typeface="Calibri" panose="020F0502020204030204" pitchFamily="34" charset="0"/>
              </a:rPr>
              <a:t>STEP 3- Predicting accuracy of the model- Various models will be used and the best model with the least error score and best accuracy will be used for the prediction.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IN" sz="1800" dirty="0">
                <a:effectLst/>
                <a:latin typeface="Calibri" panose="020F0502020204030204" pitchFamily="34" charset="0"/>
                <a:ea typeface="Calibri" panose="020F0502020204030204" pitchFamily="34" charset="0"/>
                <a:cs typeface="Calibri" panose="020F0502020204030204" pitchFamily="34" charset="0"/>
              </a:rPr>
              <a:t>STEP 4- Implementation / Deployment on Web Page- The best model will be deployed on the web page for predicting the prices.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1872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B6005B8-2034-481D-B7C2-BCFC550B3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235" y="1344573"/>
            <a:ext cx="8251530" cy="4717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F85F8E23-19A3-4AB7-8C86-25A349354EEA}"/>
              </a:ext>
            </a:extLst>
          </p:cNvPr>
          <p:cNvSpPr txBox="1"/>
          <p:nvPr/>
        </p:nvSpPr>
        <p:spPr>
          <a:xfrm>
            <a:off x="3612037" y="534045"/>
            <a:ext cx="4967925" cy="584775"/>
          </a:xfrm>
          <a:prstGeom prst="rect">
            <a:avLst/>
          </a:prstGeom>
          <a:noFill/>
        </p:spPr>
        <p:txBody>
          <a:bodyPr wrap="square" rtlCol="0">
            <a:spAutoFit/>
          </a:bodyPr>
          <a:lstStyle/>
          <a:p>
            <a:pPr algn="ctr"/>
            <a:r>
              <a:rPr lang="en-US" sz="3200" dirty="0">
                <a:highlight>
                  <a:srgbClr val="808080"/>
                </a:highlight>
              </a:rPr>
              <a:t>BLOCK DIAGRAM</a:t>
            </a:r>
            <a:endParaRPr lang="en-IN" sz="3200" dirty="0">
              <a:highlight>
                <a:srgbClr val="808080"/>
              </a:highlight>
            </a:endParaRPr>
          </a:p>
        </p:txBody>
      </p:sp>
    </p:spTree>
    <p:extLst>
      <p:ext uri="{BB962C8B-B14F-4D97-AF65-F5344CB8AC3E}">
        <p14:creationId xmlns:p14="http://schemas.microsoft.com/office/powerpoint/2010/main" val="87382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FA45-CE5C-4BCC-8F8A-0EFA00ECF650}"/>
              </a:ext>
            </a:extLst>
          </p:cNvPr>
          <p:cNvSpPr>
            <a:spLocks noGrp="1"/>
          </p:cNvSpPr>
          <p:nvPr>
            <p:ph type="title"/>
          </p:nvPr>
        </p:nvSpPr>
        <p:spPr>
          <a:xfrm>
            <a:off x="685800" y="707223"/>
            <a:ext cx="8610600" cy="1293028"/>
          </a:xfrm>
        </p:spPr>
        <p:txBody>
          <a:bodyPr/>
          <a:lstStyle/>
          <a:p>
            <a:pPr algn="l"/>
            <a:r>
              <a:rPr lang="en-US" u="sng" dirty="0">
                <a:highlight>
                  <a:srgbClr val="808080"/>
                </a:highlight>
              </a:rPr>
              <a:t>SYSTEM Specification</a:t>
            </a:r>
          </a:p>
        </p:txBody>
      </p:sp>
      <p:sp>
        <p:nvSpPr>
          <p:cNvPr id="3" name="Content Placeholder 2">
            <a:extLst>
              <a:ext uri="{FF2B5EF4-FFF2-40B4-BE49-F238E27FC236}">
                <a16:creationId xmlns:a16="http://schemas.microsoft.com/office/drawing/2014/main" id="{B663C0D9-CE46-41D5-8002-4E20A7665906}"/>
              </a:ext>
            </a:extLst>
          </p:cNvPr>
          <p:cNvSpPr>
            <a:spLocks noGrp="1"/>
          </p:cNvSpPr>
          <p:nvPr>
            <p:ph idx="1"/>
          </p:nvPr>
        </p:nvSpPr>
        <p:spPr/>
        <p:txBody>
          <a:bodyPr vert="horz" lIns="91440" tIns="45720" rIns="91440" bIns="45720" rtlCol="0" anchor="t">
            <a:normAutofit/>
          </a:bodyPr>
          <a:lstStyle/>
          <a:p>
            <a:r>
              <a:rPr lang="en-US" dirty="0"/>
              <a:t>Windows 7/8/10</a:t>
            </a:r>
          </a:p>
          <a:p>
            <a:r>
              <a:rPr lang="en-US" dirty="0"/>
              <a:t>8 gigabytes storage</a:t>
            </a:r>
          </a:p>
          <a:p>
            <a:r>
              <a:rPr lang="en-US" dirty="0"/>
              <a:t>4 gigabytes RAM</a:t>
            </a:r>
          </a:p>
          <a:p>
            <a:r>
              <a:rPr lang="en-US" dirty="0"/>
              <a:t>Minimum intel i5 or equivalent</a:t>
            </a:r>
          </a:p>
        </p:txBody>
      </p:sp>
      <p:pic>
        <p:nvPicPr>
          <p:cNvPr id="4" name="Picture 4" descr="Icon&#10;&#10;Description automatically generated">
            <a:extLst>
              <a:ext uri="{FF2B5EF4-FFF2-40B4-BE49-F238E27FC236}">
                <a16:creationId xmlns:a16="http://schemas.microsoft.com/office/drawing/2014/main" id="{EBDCDC60-8335-4992-B5E9-21635019DBC1}"/>
              </a:ext>
            </a:extLst>
          </p:cNvPr>
          <p:cNvPicPr>
            <a:picLocks noChangeAspect="1"/>
          </p:cNvPicPr>
          <p:nvPr/>
        </p:nvPicPr>
        <p:blipFill>
          <a:blip r:embed="rId2"/>
          <a:stretch>
            <a:fillRect/>
          </a:stretch>
        </p:blipFill>
        <p:spPr>
          <a:xfrm>
            <a:off x="6543087" y="2004035"/>
            <a:ext cx="2947139" cy="2202754"/>
          </a:xfrm>
          <a:prstGeom prst="rect">
            <a:avLst/>
          </a:prstGeom>
        </p:spPr>
      </p:pic>
      <p:pic>
        <p:nvPicPr>
          <p:cNvPr id="5" name="Picture 5" descr="A picture containing text, outdoor, sign&#10;&#10;Description automatically generated">
            <a:extLst>
              <a:ext uri="{FF2B5EF4-FFF2-40B4-BE49-F238E27FC236}">
                <a16:creationId xmlns:a16="http://schemas.microsoft.com/office/drawing/2014/main" id="{B19F0627-B470-47AD-B796-002860B6EC77}"/>
              </a:ext>
            </a:extLst>
          </p:cNvPr>
          <p:cNvPicPr>
            <a:picLocks noChangeAspect="1"/>
          </p:cNvPicPr>
          <p:nvPr/>
        </p:nvPicPr>
        <p:blipFill>
          <a:blip r:embed="rId3"/>
          <a:stretch>
            <a:fillRect/>
          </a:stretch>
        </p:blipFill>
        <p:spPr>
          <a:xfrm>
            <a:off x="9487814" y="4502651"/>
            <a:ext cx="2381250" cy="1819275"/>
          </a:xfrm>
          <a:prstGeom prst="rect">
            <a:avLst/>
          </a:prstGeom>
        </p:spPr>
      </p:pic>
    </p:spTree>
    <p:extLst>
      <p:ext uri="{BB962C8B-B14F-4D97-AF65-F5344CB8AC3E}">
        <p14:creationId xmlns:p14="http://schemas.microsoft.com/office/powerpoint/2010/main" val="1582296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DD183-A2EE-44C5-AC76-6AC203BD220F}"/>
              </a:ext>
            </a:extLst>
          </p:cNvPr>
          <p:cNvSpPr>
            <a:spLocks noGrp="1"/>
          </p:cNvSpPr>
          <p:nvPr>
            <p:ph type="title"/>
          </p:nvPr>
        </p:nvSpPr>
        <p:spPr>
          <a:xfrm>
            <a:off x="682668" y="712181"/>
            <a:ext cx="8610600" cy="1293028"/>
          </a:xfrm>
        </p:spPr>
        <p:txBody>
          <a:bodyPr/>
          <a:lstStyle/>
          <a:p>
            <a:pPr algn="l"/>
            <a:r>
              <a:rPr lang="en-US" u="sng" dirty="0">
                <a:highlight>
                  <a:srgbClr val="808080"/>
                </a:highlight>
              </a:rPr>
              <a:t>Software Specification</a:t>
            </a:r>
          </a:p>
        </p:txBody>
      </p:sp>
      <p:sp>
        <p:nvSpPr>
          <p:cNvPr id="3" name="Content Placeholder 2">
            <a:extLst>
              <a:ext uri="{FF2B5EF4-FFF2-40B4-BE49-F238E27FC236}">
                <a16:creationId xmlns:a16="http://schemas.microsoft.com/office/drawing/2014/main" id="{C402FDD8-6D0C-4023-BCA9-F9D8449BDF77}"/>
              </a:ext>
            </a:extLst>
          </p:cNvPr>
          <p:cNvSpPr>
            <a:spLocks noGrp="1"/>
          </p:cNvSpPr>
          <p:nvPr>
            <p:ph idx="1"/>
          </p:nvPr>
        </p:nvSpPr>
        <p:spPr/>
        <p:txBody>
          <a:bodyPr vert="horz" lIns="91440" tIns="45720" rIns="91440" bIns="45720" rtlCol="0" anchor="t">
            <a:normAutofit/>
          </a:bodyPr>
          <a:lstStyle/>
          <a:p>
            <a:r>
              <a:rPr lang="en-US" dirty="0"/>
              <a:t>Python 3.8 or a stable version</a:t>
            </a:r>
          </a:p>
          <a:p>
            <a:r>
              <a:rPr lang="en-US" dirty="0"/>
              <a:t>Anaconda (Stable release)</a:t>
            </a:r>
          </a:p>
          <a:p>
            <a:r>
              <a:rPr lang="en-US" dirty="0"/>
              <a:t>Visual Studio Code</a:t>
            </a:r>
          </a:p>
          <a:p>
            <a:r>
              <a:rPr lang="en-US" dirty="0"/>
              <a:t>Java Development kit</a:t>
            </a:r>
          </a:p>
          <a:p>
            <a:r>
              <a:rPr lang="en-US" dirty="0"/>
              <a:t>Python Libraries</a:t>
            </a:r>
          </a:p>
          <a:p>
            <a:r>
              <a:rPr lang="en-US" dirty="0"/>
              <a:t>Atom (front-end dev)</a:t>
            </a:r>
          </a:p>
          <a:p>
            <a:endParaRPr lang="en-US" dirty="0"/>
          </a:p>
        </p:txBody>
      </p:sp>
      <p:pic>
        <p:nvPicPr>
          <p:cNvPr id="4" name="Picture 4" descr="Icon&#10;&#10;Description automatically generated">
            <a:extLst>
              <a:ext uri="{FF2B5EF4-FFF2-40B4-BE49-F238E27FC236}">
                <a16:creationId xmlns:a16="http://schemas.microsoft.com/office/drawing/2014/main" id="{44556929-D380-45F1-B324-245AD96A2229}"/>
              </a:ext>
            </a:extLst>
          </p:cNvPr>
          <p:cNvPicPr>
            <a:picLocks noChangeAspect="1"/>
          </p:cNvPicPr>
          <p:nvPr/>
        </p:nvPicPr>
        <p:blipFill>
          <a:blip r:embed="rId2"/>
          <a:stretch>
            <a:fillRect/>
          </a:stretch>
        </p:blipFill>
        <p:spPr>
          <a:xfrm>
            <a:off x="6887227" y="2190424"/>
            <a:ext cx="1308970" cy="1308057"/>
          </a:xfrm>
          <a:prstGeom prst="rect">
            <a:avLst/>
          </a:prstGeom>
        </p:spPr>
      </p:pic>
      <p:pic>
        <p:nvPicPr>
          <p:cNvPr id="5" name="Picture 5" descr="Logo, company name&#10;&#10;Description automatically generated">
            <a:extLst>
              <a:ext uri="{FF2B5EF4-FFF2-40B4-BE49-F238E27FC236}">
                <a16:creationId xmlns:a16="http://schemas.microsoft.com/office/drawing/2014/main" id="{DD7C9BE9-1A59-41D9-A89D-C93B410139EB}"/>
              </a:ext>
            </a:extLst>
          </p:cNvPr>
          <p:cNvPicPr>
            <a:picLocks noChangeAspect="1"/>
          </p:cNvPicPr>
          <p:nvPr/>
        </p:nvPicPr>
        <p:blipFill>
          <a:blip r:embed="rId3"/>
          <a:stretch>
            <a:fillRect/>
          </a:stretch>
        </p:blipFill>
        <p:spPr>
          <a:xfrm>
            <a:off x="8555277" y="2203537"/>
            <a:ext cx="1323584" cy="1292269"/>
          </a:xfrm>
          <a:prstGeom prst="rect">
            <a:avLst/>
          </a:prstGeom>
        </p:spPr>
      </p:pic>
      <p:pic>
        <p:nvPicPr>
          <p:cNvPr id="6" name="Picture 6" descr="Logo, company name&#10;&#10;Description automatically generated">
            <a:extLst>
              <a:ext uri="{FF2B5EF4-FFF2-40B4-BE49-F238E27FC236}">
                <a16:creationId xmlns:a16="http://schemas.microsoft.com/office/drawing/2014/main" id="{0101F3DF-7596-40EA-B85A-690E9A36B85B}"/>
              </a:ext>
            </a:extLst>
          </p:cNvPr>
          <p:cNvPicPr>
            <a:picLocks noChangeAspect="1"/>
          </p:cNvPicPr>
          <p:nvPr/>
        </p:nvPicPr>
        <p:blipFill>
          <a:blip r:embed="rId4"/>
          <a:stretch>
            <a:fillRect/>
          </a:stretch>
        </p:blipFill>
        <p:spPr>
          <a:xfrm>
            <a:off x="6979085" y="3985364"/>
            <a:ext cx="2325666" cy="1371600"/>
          </a:xfrm>
          <a:prstGeom prst="rect">
            <a:avLst/>
          </a:prstGeom>
        </p:spPr>
      </p:pic>
      <p:pic>
        <p:nvPicPr>
          <p:cNvPr id="8" name="Picture 8" descr="Logo&#10;&#10;Description automatically generated">
            <a:extLst>
              <a:ext uri="{FF2B5EF4-FFF2-40B4-BE49-F238E27FC236}">
                <a16:creationId xmlns:a16="http://schemas.microsoft.com/office/drawing/2014/main" id="{E669CF79-CE72-41BE-B17D-98FCAB3C2D8A}"/>
              </a:ext>
            </a:extLst>
          </p:cNvPr>
          <p:cNvPicPr>
            <a:picLocks noChangeAspect="1"/>
          </p:cNvPicPr>
          <p:nvPr/>
        </p:nvPicPr>
        <p:blipFill>
          <a:blip r:embed="rId5"/>
          <a:stretch>
            <a:fillRect/>
          </a:stretch>
        </p:blipFill>
        <p:spPr>
          <a:xfrm>
            <a:off x="10042417" y="3959007"/>
            <a:ext cx="1345113" cy="1392999"/>
          </a:xfrm>
          <a:prstGeom prst="rect">
            <a:avLst/>
          </a:prstGeom>
        </p:spPr>
      </p:pic>
    </p:spTree>
    <p:extLst>
      <p:ext uri="{BB962C8B-B14F-4D97-AF65-F5344CB8AC3E}">
        <p14:creationId xmlns:p14="http://schemas.microsoft.com/office/powerpoint/2010/main" val="1463997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182</TotalTime>
  <Words>1076</Words>
  <Application>Microsoft Office PowerPoint</Application>
  <PresentationFormat>Widescreen</PresentationFormat>
  <Paragraphs>79</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Office Theme</vt:lpstr>
      <vt:lpstr>Investors Center</vt:lpstr>
      <vt:lpstr>Department of Computer Science &amp; Engineering</vt:lpstr>
      <vt:lpstr>Content</vt:lpstr>
      <vt:lpstr>OBJECTIVE</vt:lpstr>
      <vt:lpstr>Introduction  </vt:lpstr>
      <vt:lpstr>Methodology</vt:lpstr>
      <vt:lpstr>PowerPoint Presentation</vt:lpstr>
      <vt:lpstr>SYSTEM Specification</vt:lpstr>
      <vt:lpstr>Software Specification</vt:lpstr>
      <vt:lpstr>PowerPoint Presentation</vt:lpstr>
      <vt:lpstr>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Scope of project</vt:lpstr>
      <vt:lpstr>conclusion</vt:lpstr>
      <vt:lpstr>Bibliography and research paper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Mohit Aggarwal</dc:creator>
  <cp:lastModifiedBy>Mohit Aggarwal</cp:lastModifiedBy>
  <cp:revision>12</cp:revision>
  <dcterms:created xsi:type="dcterms:W3CDTF">2021-09-03T03:49:51Z</dcterms:created>
  <dcterms:modified xsi:type="dcterms:W3CDTF">2021-12-09T05:51:01Z</dcterms:modified>
</cp:coreProperties>
</file>